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01"/>
  </p:notesMasterIdLst>
  <p:sldIdLst>
    <p:sldId id="256" r:id="rId2"/>
    <p:sldId id="257" r:id="rId3"/>
    <p:sldId id="258" r:id="rId4"/>
    <p:sldId id="300" r:id="rId5"/>
    <p:sldId id="301" r:id="rId6"/>
    <p:sldId id="302" r:id="rId7"/>
    <p:sldId id="303" r:id="rId8"/>
    <p:sldId id="304" r:id="rId9"/>
    <p:sldId id="305" r:id="rId10"/>
    <p:sldId id="306" r:id="rId11"/>
    <p:sldId id="307" r:id="rId12"/>
    <p:sldId id="368" r:id="rId13"/>
    <p:sldId id="369" r:id="rId14"/>
    <p:sldId id="370" r:id="rId15"/>
    <p:sldId id="371" r:id="rId16"/>
    <p:sldId id="372" r:id="rId17"/>
    <p:sldId id="373" r:id="rId18"/>
    <p:sldId id="374" r:id="rId19"/>
    <p:sldId id="375" r:id="rId20"/>
    <p:sldId id="376" r:id="rId21"/>
    <p:sldId id="377" r:id="rId22"/>
    <p:sldId id="378" r:id="rId23"/>
    <p:sldId id="379" r:id="rId24"/>
    <p:sldId id="380" r:id="rId25"/>
    <p:sldId id="381" r:id="rId26"/>
    <p:sldId id="382" r:id="rId27"/>
    <p:sldId id="383" r:id="rId28"/>
    <p:sldId id="384" r:id="rId29"/>
    <p:sldId id="385" r:id="rId30"/>
    <p:sldId id="386" r:id="rId31"/>
    <p:sldId id="387" r:id="rId32"/>
    <p:sldId id="388" r:id="rId33"/>
    <p:sldId id="389" r:id="rId34"/>
    <p:sldId id="390" r:id="rId35"/>
    <p:sldId id="391" r:id="rId36"/>
    <p:sldId id="392" r:id="rId37"/>
    <p:sldId id="393" r:id="rId38"/>
    <p:sldId id="394" r:id="rId39"/>
    <p:sldId id="395" r:id="rId40"/>
    <p:sldId id="396" r:id="rId41"/>
    <p:sldId id="397" r:id="rId42"/>
    <p:sldId id="398" r:id="rId43"/>
    <p:sldId id="399" r:id="rId44"/>
    <p:sldId id="400" r:id="rId45"/>
    <p:sldId id="401" r:id="rId46"/>
    <p:sldId id="402" r:id="rId47"/>
    <p:sldId id="403" r:id="rId48"/>
    <p:sldId id="323" r:id="rId49"/>
    <p:sldId id="324" r:id="rId50"/>
    <p:sldId id="325" r:id="rId51"/>
    <p:sldId id="326" r:id="rId52"/>
    <p:sldId id="327" r:id="rId53"/>
    <p:sldId id="328" r:id="rId54"/>
    <p:sldId id="331" r:id="rId55"/>
    <p:sldId id="332" r:id="rId56"/>
    <p:sldId id="333" r:id="rId57"/>
    <p:sldId id="335" r:id="rId58"/>
    <p:sldId id="336" r:id="rId59"/>
    <p:sldId id="337" r:id="rId60"/>
    <p:sldId id="338" r:id="rId61"/>
    <p:sldId id="339" r:id="rId62"/>
    <p:sldId id="340" r:id="rId63"/>
    <p:sldId id="341" r:id="rId64"/>
    <p:sldId id="342" r:id="rId65"/>
    <p:sldId id="343" r:id="rId66"/>
    <p:sldId id="344" r:id="rId67"/>
    <p:sldId id="345" r:id="rId68"/>
    <p:sldId id="346" r:id="rId69"/>
    <p:sldId id="347" r:id="rId70"/>
    <p:sldId id="348" r:id="rId71"/>
    <p:sldId id="349" r:id="rId72"/>
    <p:sldId id="350" r:id="rId73"/>
    <p:sldId id="351" r:id="rId74"/>
    <p:sldId id="352" r:id="rId75"/>
    <p:sldId id="353" r:id="rId76"/>
    <p:sldId id="354" r:id="rId77"/>
    <p:sldId id="355" r:id="rId78"/>
    <p:sldId id="356" r:id="rId79"/>
    <p:sldId id="357" r:id="rId80"/>
    <p:sldId id="359" r:id="rId81"/>
    <p:sldId id="360" r:id="rId82"/>
    <p:sldId id="361" r:id="rId83"/>
    <p:sldId id="362" r:id="rId84"/>
    <p:sldId id="363" r:id="rId85"/>
    <p:sldId id="364" r:id="rId86"/>
    <p:sldId id="365" r:id="rId87"/>
    <p:sldId id="366" r:id="rId88"/>
    <p:sldId id="367" r:id="rId89"/>
    <p:sldId id="308" r:id="rId90"/>
    <p:sldId id="309" r:id="rId91"/>
    <p:sldId id="310" r:id="rId92"/>
    <p:sldId id="311" r:id="rId93"/>
    <p:sldId id="312" r:id="rId94"/>
    <p:sldId id="313" r:id="rId95"/>
    <p:sldId id="314" r:id="rId96"/>
    <p:sldId id="315" r:id="rId97"/>
    <p:sldId id="316" r:id="rId98"/>
    <p:sldId id="317" r:id="rId99"/>
    <p:sldId id="298" r:id="rId100"/>
  </p:sldIdLst>
  <p:sldSz cx="9144000" cy="6858000" type="screen4x3"/>
  <p:notesSz cx="6858000" cy="9144000"/>
  <p:embeddedFontLst>
    <p:embeddedFont>
      <p:font typeface="Calibri" panose="020F0502020204030204" pitchFamily="34" charset="0"/>
      <p:regular r:id="rId102"/>
      <p:bold r:id="rId103"/>
      <p:italic r:id="rId104"/>
      <p:boldItalic r:id="rId105"/>
    </p:embeddedFont>
    <p:embeddedFont>
      <p:font typeface="Open Sans" panose="020B0606030504020204" pitchFamily="34" charset="0"/>
      <p:regular r:id="rId106"/>
      <p:bold r:id="rId107"/>
      <p:italic r:id="rId108"/>
      <p:boldItalic r:id="rId10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10" roundtripDataSignature="AMtx7miLuvLDgVYVs9hyvdZvGAnRWQ2r2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38"/>
    <p:restoredTop sz="94695"/>
  </p:normalViewPr>
  <p:slideViewPr>
    <p:cSldViewPr snapToGrid="0">
      <p:cViewPr>
        <p:scale>
          <a:sx n="154" d="100"/>
          <a:sy n="154" d="100"/>
        </p:scale>
        <p:origin x="2264"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font" Target="fonts/font6.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2.fntdata"/><Relationship Id="rId108" Type="http://schemas.openxmlformats.org/officeDocument/2006/relationships/font" Target="fonts/font7.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5.fntdata"/><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8.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customschemas.google.com/relationships/presentationmetadata" Target="meta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vi-V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0ee0ad7006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g20ee0ad7006_1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36804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059737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647914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89170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73895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358877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0232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063089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675988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9278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 name="Google Shape;91;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566073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235240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270526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28456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223300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88536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167001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581527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909800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28968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939279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81371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07306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874793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861950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61714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704705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177169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805834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73486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652879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9326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448032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446757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255821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315229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462349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99426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176425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369200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6960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691105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79245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533649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926494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212465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416618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709750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452257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072994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260627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94539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088593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00313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217558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696118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708991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722558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77053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0656684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111854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05690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54877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390033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9637974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080963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456734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43539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686261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8668191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9239489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76132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1922472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11670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8739563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995088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9978272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1428249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7224031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682880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1144372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5951622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9450454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3120077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41598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5970194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9086341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4638617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3018922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5301766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9096353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287815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2156439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2761291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7224921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1" name="Google Shape;351;p2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2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37"/>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37"/>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3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3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38"/>
          <p:cNvSpPr txBox="1">
            <a:spLocks noGrp="1"/>
          </p:cNvSpPr>
          <p:nvPr>
            <p:ph type="title"/>
          </p:nvPr>
        </p:nvSpPr>
        <p:spPr>
          <a:xfrm rot="5400000">
            <a:off x="4623594" y="2285207"/>
            <a:ext cx="5811838"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38"/>
          <p:cNvSpPr txBox="1">
            <a:spLocks noGrp="1"/>
          </p:cNvSpPr>
          <p:nvPr>
            <p:ph type="body" idx="1"/>
          </p:nvPr>
        </p:nvSpPr>
        <p:spPr>
          <a:xfrm rot="5400000">
            <a:off x="623094" y="370681"/>
            <a:ext cx="5811838"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3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3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3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9"/>
        <p:cNvGrpSpPr/>
        <p:nvPr/>
      </p:nvGrpSpPr>
      <p:grpSpPr>
        <a:xfrm>
          <a:off x="0" y="0"/>
          <a:ext cx="0" cy="0"/>
          <a:chOff x="0" y="0"/>
          <a:chExt cx="0" cy="0"/>
        </a:xfrm>
      </p:grpSpPr>
      <p:sp>
        <p:nvSpPr>
          <p:cNvPr id="20" name="Google Shape;20;p29"/>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29"/>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29"/>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2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2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6"/>
        <p:cNvGrpSpPr/>
        <p:nvPr/>
      </p:nvGrpSpPr>
      <p:grpSpPr>
        <a:xfrm>
          <a:off x="0" y="0"/>
          <a:ext cx="0" cy="0"/>
          <a:chOff x="0" y="0"/>
          <a:chExt cx="0" cy="0"/>
        </a:xfrm>
      </p:grpSpPr>
      <p:sp>
        <p:nvSpPr>
          <p:cNvPr id="27" name="Google Shape;27;p30"/>
          <p:cNvSpPr txBox="1">
            <a:spLocks noGrp="1"/>
          </p:cNvSpPr>
          <p:nvPr>
            <p:ph type="ctrTitle"/>
          </p:nvPr>
        </p:nvSpPr>
        <p:spPr>
          <a:xfrm>
            <a:off x="685800" y="1122363"/>
            <a:ext cx="77724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30"/>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9" name="Google Shape;29;p3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3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3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3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3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32"/>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32"/>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1" name="Google Shape;41;p3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3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3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33"/>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33"/>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33"/>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33"/>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33"/>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3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3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3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34"/>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3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3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3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35"/>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5"/>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35"/>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3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3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3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36"/>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6"/>
          <p:cNvSpPr>
            <a:spLocks noGrp="1"/>
          </p:cNvSpPr>
          <p:nvPr>
            <p:ph type="pic" idx="2"/>
          </p:nvPr>
        </p:nvSpPr>
        <p:spPr>
          <a:xfrm>
            <a:off x="3887391" y="987426"/>
            <a:ext cx="4629150" cy="4873625"/>
          </a:xfrm>
          <a:prstGeom prst="rect">
            <a:avLst/>
          </a:prstGeom>
          <a:noFill/>
          <a:ln>
            <a:noFill/>
          </a:ln>
        </p:spPr>
      </p:sp>
      <p:sp>
        <p:nvSpPr>
          <p:cNvPr id="68" name="Google Shape;68;p36"/>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3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3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7"/>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vi-V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hyperlink" Target="https://www.binance.com/vi/support/faq/360027287111" TargetMode="External"/><Relationship Id="rId4" Type="http://schemas.openxmlformats.org/officeDocument/2006/relationships/hyperlink" Target="https://www.binance.com/vi/support/faq/c-1?navId=1#11"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www.binance.com/vi/support/faq/c-1?navId=1#11"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7.jpeg"/></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8.jpeg"/></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8.jpeg"/></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9.jpeg"/></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9.jpeg"/></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0.jpeg"/></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1.jpeg"/></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1.jpeg"/></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1.jpe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2.jpeg"/></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2.jpeg"/></Relationships>
</file>

<file path=ppt/slides/_rels/slide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2.jpeg"/></Relationships>
</file>

<file path=ppt/slides/_rels/slide3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2.jpeg"/></Relationships>
</file>

<file path=ppt/slides/_rels/slide3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2.jpeg"/></Relationships>
</file>

<file path=ppt/slides/_rels/slide3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2.jpeg"/></Relationships>
</file>

<file path=ppt/slides/_rels/slide3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22.jpeg"/></Relationships>
</file>

<file path=ppt/slides/_rels/slide3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2.jpeg"/></Relationships>
</file>

<file path=ppt/slides/_rels/slide3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23.jpeg"/></Relationships>
</file>

<file path=ppt/slides/_rels/slide3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23.jpe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23.jpeg"/></Relationships>
</file>

<file path=ppt/slides/_rels/slide4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23.jpeg"/></Relationships>
</file>

<file path=ppt/slides/_rels/slide4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23.jpeg"/></Relationships>
</file>

<file path=ppt/slides/_rels/slide43.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hyperlink" Target="https://www.finhay.com.vn/dong-bnb/" TargetMode="External"/><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hyperlink" Target="https://www.finhay.com.vn/ethereum/" TargetMode="External"/><Relationship Id="rId5" Type="http://schemas.openxmlformats.org/officeDocument/2006/relationships/hyperlink" Target="https://www.finhay.com.vn/bitcoin/" TargetMode="External"/><Relationship Id="rId4" Type="http://schemas.openxmlformats.org/officeDocument/2006/relationships/hyperlink" Target="https://www.finhay.com.vn/stablecoin/"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24.jpeg"/></Relationships>
</file>

<file path=ppt/slides/_rels/slide4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4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4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hyperlink" Target="https://binance.com/?utm_source=BinanceAcademy"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hyperlink" Target="https://binance.com/?utm_source=BinanceAcademy"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hyperlink" Target="https://academy.binance.com/vi/articles/how-to-deposit"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5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5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5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5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hyperlink" Target="https://www.binance.com/vi/blog/futures/a-beginners-guide-to-funding-rates-421499824684900382" TargetMode="External"/><Relationship Id="rId4" Type="http://schemas.openxmlformats.org/officeDocument/2006/relationships/hyperlink" Target="https://www.binance.com/vi/blog/futures/what-is-the-difference-between-a-futures-contracts-last-price-and-mark-price-5704082076024731087"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5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hyperlink" Target="https://academy.binance.com/en/glossary/order-book"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6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hyperlink" Target="https://academy.binance.com/en/glossary/volatility" TargetMode="External"/><Relationship Id="rId4" Type="http://schemas.openxmlformats.org/officeDocument/2006/relationships/hyperlink" Target="https://academy.binance.com/vi/articles/the-ultimate-guide-to-trading-on-binance-futures#what-is-auto-deleveraging-and-how-can-it-affect-you"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6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hyperlink" Target="https://academy.binance.com/en/glossary/isolated-margin"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37.gif"/></Relationships>
</file>

<file path=ppt/slides/_rels/slide6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6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6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6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6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7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7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2.xml"/><Relationship Id="rId1" Type="http://schemas.openxmlformats.org/officeDocument/2006/relationships/slideLayout" Target="../slideLayouts/slideLayout1.xml"/><Relationship Id="rId5" Type="http://schemas.openxmlformats.org/officeDocument/2006/relationships/hyperlink" Target="https://academy.binance.com/en/glossary/taker" TargetMode="External"/><Relationship Id="rId4" Type="http://schemas.openxmlformats.org/officeDocument/2006/relationships/hyperlink" Target="https://academy.binance.com/vi/articles/what-is-a-limit-order"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hyperlink" Target="https://academy.binance.com/vi/articles/what-is-a-stop-limit-order"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hyperlink" Target="https://academy.binance.com/vi/articles/what-is-an-oco-order"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7.xml"/><Relationship Id="rId1" Type="http://schemas.openxmlformats.org/officeDocument/2006/relationships/slideLayout" Target="../slideLayouts/slideLayout1.xml"/><Relationship Id="rId4" Type="http://schemas.openxmlformats.org/officeDocument/2006/relationships/hyperlink" Target="https://youtu.be/v7cFf3HUtGM"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7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9.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hyperlink" Target="https://academy.binance.com/vi/articles/what-are-perpetual-futures-contracts"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1.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8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2.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hyperlink" Target="https://academy.binance.com/vi/articles/what-are-makers-and-takers"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3.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8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4.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8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5.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8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hyperlink" Target="https://academy.binance.com/en/glossary/isolated-margin"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7.xml"/><Relationship Id="rId1" Type="http://schemas.openxmlformats.org/officeDocument/2006/relationships/slideLayout" Target="../slideLayouts/slideLayout1.xml"/><Relationship Id="rId4" Type="http://schemas.openxmlformats.org/officeDocument/2006/relationships/hyperlink" Target="https://academy.binance.com/en/glossary/volatility" TargetMode="External"/></Relationships>
</file>

<file path=ppt/slides/_rels/slide8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jpg"/><Relationship Id="rId7" Type="http://schemas.openxmlformats.org/officeDocument/2006/relationships/hyperlink" Target="https://testnet.binancefuture.com/en/futuresng/BTC_USDT?utm_source=BinanceAcademy" TargetMode="External"/><Relationship Id="rId2" Type="http://schemas.openxmlformats.org/officeDocument/2006/relationships/notesSlide" Target="../notesSlides/notesSlide88.xml"/><Relationship Id="rId1" Type="http://schemas.openxmlformats.org/officeDocument/2006/relationships/slideLayout" Target="../slideLayouts/slideLayout1.xml"/><Relationship Id="rId6" Type="http://schemas.openxmlformats.org/officeDocument/2006/relationships/hyperlink" Target="https://academy.binance.com/vi/articles/financial-risk-explained" TargetMode="External"/><Relationship Id="rId5" Type="http://schemas.openxmlformats.org/officeDocument/2006/relationships/hyperlink" Target="https://academy.binance.com/vi/articles/what-are-perpetual-futures-contracts" TargetMode="External"/><Relationship Id="rId4" Type="http://schemas.openxmlformats.org/officeDocument/2006/relationships/hyperlink" Target="https://academy.binance.com/vi/articles/what-are-forward-and-futures-contracts"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9.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0.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hyperlink" Target="https://www.binance.com/vi/my/settings/api-management" TargetMode="External"/><Relationship Id="rId4" Type="http://schemas.openxmlformats.org/officeDocument/2006/relationships/hyperlink" Target="https://binance-docs.github.io/apidocs/spot/en/#general-info"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1.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hyperlink" Target="https://www.binance.com/vi/support/faq/account-functions?c=1&amp;navId=1#11"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2.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hyperlink" Target="https://www.binance.com/vi/support/faq/2b79728f331e43079b27440d9d15c5db"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3.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9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4.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9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5.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9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6.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9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7.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9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8.xml"/><Relationship Id="rId1" Type="http://schemas.openxmlformats.org/officeDocument/2006/relationships/slideLayout" Target="../slideLayouts/slideLayout1.xml"/><Relationship Id="rId5" Type="http://schemas.openxmlformats.org/officeDocument/2006/relationships/hyperlink" Target="https://www.binance.com/vi/support/announcement/654c092a2a2347bdb5ccd6faa0c6c039" TargetMode="External"/><Relationship Id="rId4" Type="http://schemas.openxmlformats.org/officeDocument/2006/relationships/hyperlink" Target="https://www.binance.com/vi/support/faq/360027287111"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g20ee0ad7006_1_0" descr="Logo&#10;&#10;Description automatically generated with medium confidence"/>
          <p:cNvPicPr preferRelativeResize="0"/>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800" y="154525"/>
            <a:ext cx="6865800" cy="461700"/>
          </a:xfrm>
          <a:prstGeom prst="rect">
            <a:avLst/>
          </a:prstGeom>
          <a:noFill/>
          <a:ln>
            <a:noFill/>
          </a:ln>
        </p:spPr>
        <p:txBody>
          <a:bodyPr spcFirstLastPara="1" wrap="square" lIns="91425" tIns="45700" rIns="91425" bIns="45700" anchor="t" anchorCtr="0">
            <a:spAutoFit/>
          </a:bodyPr>
          <a:lstStyle/>
          <a:p>
            <a:pPr algn="l"/>
            <a:r>
              <a:rPr lang="vi-VN" sz="2400" b="1" i="0" dirty="0">
                <a:solidFill>
                  <a:schemeClr val="bg1"/>
                </a:solidFill>
                <a:effectLst/>
                <a:latin typeface="+mn-lt"/>
              </a:rPr>
              <a:t>Hướng dẫn đăng ký trên Ứng dụng Binance</a:t>
            </a:r>
          </a:p>
        </p:txBody>
      </p:sp>
      <p:sp>
        <p:nvSpPr>
          <p:cNvPr id="101" name="Google Shape;101;p3"/>
          <p:cNvSpPr txBox="1"/>
          <p:nvPr/>
        </p:nvSpPr>
        <p:spPr>
          <a:xfrm>
            <a:off x="225288" y="795129"/>
            <a:ext cx="4046764" cy="4418561"/>
          </a:xfrm>
          <a:prstGeom prst="rect">
            <a:avLst/>
          </a:prstGeom>
          <a:noFill/>
          <a:ln>
            <a:noFill/>
          </a:ln>
        </p:spPr>
        <p:txBody>
          <a:bodyPr spcFirstLastPara="1" wrap="square" lIns="91425" tIns="91425" rIns="91425" bIns="91425" anchor="t" anchorCtr="0">
            <a:noAutofit/>
          </a:bodyPr>
          <a:lstStyle/>
          <a:p>
            <a:pPr algn="l"/>
            <a:r>
              <a:rPr lang="vi-VN" sz="2000" b="0" i="0" dirty="0">
                <a:solidFill>
                  <a:srgbClr val="1E2329"/>
                </a:solidFill>
                <a:effectLst/>
                <a:latin typeface="+mn-lt"/>
              </a:rPr>
              <a:t>4. Nếu bạn được một người bạn giới thiệu đăng ký trên Binance, hãy nhớ điền ID giới thiệu (không bắt buộc).</a:t>
            </a:r>
          </a:p>
          <a:p>
            <a:pPr algn="l"/>
            <a:r>
              <a:rPr lang="vi-VN" sz="2000" b="0" i="0" dirty="0">
                <a:solidFill>
                  <a:srgbClr val="1E2329"/>
                </a:solidFill>
                <a:effectLst/>
                <a:latin typeface="+mn-lt"/>
              </a:rPr>
              <a:t>Đọc và đồng ý với Điều khoản dịch vụ và Chính sách quyền riêng tư rồi nhấn vào</a:t>
            </a:r>
            <a:r>
              <a:rPr lang="vi-VN" sz="2000" b="1" i="0" dirty="0">
                <a:solidFill>
                  <a:srgbClr val="1E2329"/>
                </a:solidFill>
                <a:effectLst/>
                <a:latin typeface="+mn-lt"/>
              </a:rPr>
              <a:t> [Xác nhận].  </a:t>
            </a:r>
            <a:endParaRPr lang="vi-VN" sz="2000" b="1" dirty="0">
              <a:solidFill>
                <a:srgbClr val="1E2329"/>
              </a:solidFill>
              <a:latin typeface="+mn-lt"/>
            </a:endParaRPr>
          </a:p>
          <a:p>
            <a:r>
              <a:rPr lang="vi-VN" sz="2000" dirty="0">
                <a:solidFill>
                  <a:srgbClr val="1E2329"/>
                </a:solidFill>
                <a:effectLst/>
                <a:latin typeface="+mn-lt"/>
              </a:rPr>
              <a:t>5. Xin chúc mừng! Bạn đã tạo thành công tài khoản Binance.</a:t>
            </a:r>
          </a:p>
          <a:p>
            <a:pPr algn="l"/>
            <a:r>
              <a:rPr lang="vi-VN" sz="2000" b="1" i="0" dirty="0">
                <a:solidFill>
                  <a:srgbClr val="1E2329"/>
                </a:solidFill>
                <a:effectLst/>
                <a:latin typeface="+mn-lt"/>
              </a:rPr>
              <a:t>Lưu ý:</a:t>
            </a:r>
            <a:endParaRPr lang="vi-VN" sz="2000" b="0" i="0" dirty="0">
              <a:solidFill>
                <a:srgbClr val="1E2329"/>
              </a:solidFill>
              <a:effectLst/>
              <a:latin typeface="+mn-lt"/>
            </a:endParaRPr>
          </a:p>
          <a:p>
            <a:pPr algn="l">
              <a:buFont typeface="Arial" panose="020B0604020202020204" pitchFamily="34" charset="0"/>
              <a:buChar char="•"/>
            </a:pPr>
            <a:r>
              <a:rPr lang="vi-VN" sz="2000" b="0" i="0" dirty="0">
                <a:solidFill>
                  <a:srgbClr val="1E2329"/>
                </a:solidFill>
                <a:effectLst/>
                <a:latin typeface="+mn-lt"/>
              </a:rPr>
              <a:t>Để bảo vệ tài khoản, bạn nên bật ít nhất 1 </a:t>
            </a:r>
            <a:r>
              <a:rPr lang="vi-VN" sz="2000" b="0" i="0" u="none" strike="noStrike" dirty="0">
                <a:solidFill>
                  <a:srgbClr val="C99400"/>
                </a:solidFill>
                <a:effectLst/>
                <a:latin typeface="+mn-lt"/>
                <a:hlinkClick r:id="rId4"/>
              </a:rPr>
              <a:t>xác thực hai yếu tố (2FA)</a:t>
            </a:r>
            <a:r>
              <a:rPr lang="vi-VN" sz="2000" b="0" i="0" dirty="0">
                <a:solidFill>
                  <a:srgbClr val="1E2329"/>
                </a:solidFill>
                <a:effectLst/>
                <a:latin typeface="+mn-lt"/>
              </a:rPr>
              <a:t>. </a:t>
            </a:r>
          </a:p>
          <a:p>
            <a:pPr algn="l">
              <a:buFont typeface="Arial" panose="020B0604020202020204" pitchFamily="34" charset="0"/>
              <a:buChar char="•"/>
            </a:pPr>
            <a:r>
              <a:rPr lang="vi-VN" sz="2000" b="0" i="0" dirty="0">
                <a:solidFill>
                  <a:srgbClr val="1E2329"/>
                </a:solidFill>
                <a:effectLst/>
                <a:latin typeface="+mn-lt"/>
              </a:rPr>
              <a:t>Vui lòng lưu ý rằng bạn phải hoàn tất </a:t>
            </a:r>
            <a:r>
              <a:rPr lang="vi-VN" sz="2000" b="0" i="0" u="none" strike="noStrike" dirty="0">
                <a:solidFill>
                  <a:srgbClr val="C99400"/>
                </a:solidFill>
                <a:effectLst/>
                <a:latin typeface="+mn-lt"/>
                <a:hlinkClick r:id="rId5"/>
              </a:rPr>
              <a:t>Xác minh danh tính</a:t>
            </a:r>
            <a:r>
              <a:rPr lang="vi-VN" sz="2000" b="0" i="0" dirty="0">
                <a:solidFill>
                  <a:srgbClr val="1E2329"/>
                </a:solidFill>
                <a:effectLst/>
                <a:latin typeface="+mn-lt"/>
              </a:rPr>
              <a:t> trước khi sử dụng giao dịch P2P. </a:t>
            </a:r>
          </a:p>
          <a:p>
            <a:pPr algn="l"/>
            <a:endParaRPr lang="vi-VN" sz="2000" b="0" i="0" dirty="0">
              <a:solidFill>
                <a:srgbClr val="1E2329"/>
              </a:solidFill>
              <a:effectLst/>
              <a:latin typeface="+mn-lt"/>
            </a:endParaRPr>
          </a:p>
        </p:txBody>
      </p:sp>
      <p:pic>
        <p:nvPicPr>
          <p:cNvPr id="3" name="Picture 15">
            <a:extLst>
              <a:ext uri="{FF2B5EF4-FFF2-40B4-BE49-F238E27FC236}">
                <a16:creationId xmlns:a16="http://schemas.microsoft.com/office/drawing/2014/main" id="{6CFE3845-E719-C930-B5E2-AE51B863BE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7424" y="795129"/>
            <a:ext cx="3167063" cy="5515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417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800" y="154525"/>
            <a:ext cx="6865800" cy="461700"/>
          </a:xfrm>
          <a:prstGeom prst="rect">
            <a:avLst/>
          </a:prstGeom>
          <a:noFill/>
          <a:ln>
            <a:noFill/>
          </a:ln>
        </p:spPr>
        <p:txBody>
          <a:bodyPr spcFirstLastPara="1" wrap="square" lIns="91425" tIns="45700" rIns="91425" bIns="45700" anchor="t" anchorCtr="0">
            <a:spAutoFit/>
          </a:bodyPr>
          <a:lstStyle/>
          <a:p>
            <a:pPr algn="l"/>
            <a:r>
              <a:rPr lang="vi-VN" sz="2400" b="1" i="0" dirty="0">
                <a:solidFill>
                  <a:schemeClr val="bg1"/>
                </a:solidFill>
                <a:effectLst/>
                <a:latin typeface="+mn-lt"/>
              </a:rPr>
              <a:t>Hướng dẫn đăng ký trên Ứng dụng Binance</a:t>
            </a:r>
          </a:p>
        </p:txBody>
      </p:sp>
      <p:sp>
        <p:nvSpPr>
          <p:cNvPr id="101" name="Google Shape;101;p3"/>
          <p:cNvSpPr txBox="1"/>
          <p:nvPr/>
        </p:nvSpPr>
        <p:spPr>
          <a:xfrm>
            <a:off x="225288" y="795129"/>
            <a:ext cx="4046764" cy="4418561"/>
          </a:xfrm>
          <a:prstGeom prst="rect">
            <a:avLst/>
          </a:prstGeom>
          <a:noFill/>
          <a:ln>
            <a:noFill/>
          </a:ln>
        </p:spPr>
        <p:txBody>
          <a:bodyPr spcFirstLastPara="1" wrap="square" lIns="91425" tIns="91425" rIns="91425" bIns="91425" anchor="t" anchorCtr="0">
            <a:noAutofit/>
          </a:bodyPr>
          <a:lstStyle/>
          <a:p>
            <a:pPr>
              <a:lnSpc>
                <a:spcPts val="2250"/>
              </a:lnSpc>
            </a:pPr>
            <a:r>
              <a:rPr lang="vi-VN" sz="2000" b="0" i="0" u="none" strike="noStrike" dirty="0">
                <a:solidFill>
                  <a:srgbClr val="C99400"/>
                </a:solidFill>
                <a:effectLst/>
                <a:latin typeface="BinancePlex"/>
                <a:hlinkClick r:id="rId4"/>
              </a:rPr>
              <a:t>Xác thực hai yếu tố (2FA)</a:t>
            </a:r>
            <a:r>
              <a:rPr lang="vi-VN" sz="2000" b="0" i="0" dirty="0">
                <a:solidFill>
                  <a:srgbClr val="1E2329"/>
                </a:solidFill>
                <a:effectLst/>
                <a:latin typeface="BinancePlex"/>
              </a:rPr>
              <a:t>. </a:t>
            </a:r>
            <a:endParaRPr lang="en-VN"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3DC8ADF4-BB84-CF5B-24DD-B087496F8714}"/>
              </a:ext>
            </a:extLst>
          </p:cNvPr>
          <p:cNvPicPr>
            <a:picLocks noChangeAspect="1"/>
          </p:cNvPicPr>
          <p:nvPr/>
        </p:nvPicPr>
        <p:blipFill>
          <a:blip r:embed="rId5"/>
          <a:stretch>
            <a:fillRect/>
          </a:stretch>
        </p:blipFill>
        <p:spPr>
          <a:xfrm>
            <a:off x="2991445" y="795127"/>
            <a:ext cx="3161109" cy="5542061"/>
          </a:xfrm>
          <a:prstGeom prst="rect">
            <a:avLst/>
          </a:prstGeom>
        </p:spPr>
      </p:pic>
      <p:pic>
        <p:nvPicPr>
          <p:cNvPr id="4" name="Picture 3">
            <a:extLst>
              <a:ext uri="{FF2B5EF4-FFF2-40B4-BE49-F238E27FC236}">
                <a16:creationId xmlns:a16="http://schemas.microsoft.com/office/drawing/2014/main" id="{2E19FB6F-8A71-5047-9C47-C14F0B989813}"/>
              </a:ext>
            </a:extLst>
          </p:cNvPr>
          <p:cNvPicPr>
            <a:picLocks noChangeAspect="1"/>
          </p:cNvPicPr>
          <p:nvPr/>
        </p:nvPicPr>
        <p:blipFill>
          <a:blip r:embed="rId6"/>
          <a:stretch>
            <a:fillRect/>
          </a:stretch>
        </p:blipFill>
        <p:spPr>
          <a:xfrm>
            <a:off x="5982891" y="795127"/>
            <a:ext cx="3161109" cy="5542061"/>
          </a:xfrm>
          <a:prstGeom prst="rect">
            <a:avLst/>
          </a:prstGeom>
        </p:spPr>
      </p:pic>
    </p:spTree>
    <p:extLst>
      <p:ext uri="{BB962C8B-B14F-4D97-AF65-F5344CB8AC3E}">
        <p14:creationId xmlns:p14="http://schemas.microsoft.com/office/powerpoint/2010/main" val="2505338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800" y="154525"/>
            <a:ext cx="6865800" cy="461700"/>
          </a:xfrm>
          <a:prstGeom prst="rect">
            <a:avLst/>
          </a:prstGeom>
          <a:noFill/>
          <a:ln>
            <a:noFill/>
          </a:ln>
        </p:spPr>
        <p:txBody>
          <a:bodyPr spcFirstLastPara="1" wrap="square" lIns="91425" tIns="45700" rIns="91425" bIns="45700" anchor="t" anchorCtr="0">
            <a:spAutoFit/>
          </a:bodyPr>
          <a:lstStyle/>
          <a:p>
            <a:pPr algn="l"/>
            <a:r>
              <a:rPr lang="vi-VN" sz="2400" b="1" i="0" dirty="0">
                <a:solidFill>
                  <a:schemeClr val="bg1"/>
                </a:solidFill>
                <a:effectLst/>
                <a:latin typeface="+mn-lt"/>
              </a:rPr>
              <a:t>Hướng dẫn đăng ký trên Ứng dụng Binance</a:t>
            </a:r>
          </a:p>
        </p:txBody>
      </p:sp>
      <p:sp>
        <p:nvSpPr>
          <p:cNvPr id="101" name="Google Shape;101;p3"/>
          <p:cNvSpPr txBox="1"/>
          <p:nvPr/>
        </p:nvSpPr>
        <p:spPr>
          <a:xfrm>
            <a:off x="225287" y="795129"/>
            <a:ext cx="8523297" cy="4418561"/>
          </a:xfrm>
          <a:prstGeom prst="rect">
            <a:avLst/>
          </a:prstGeom>
          <a:noFill/>
          <a:ln>
            <a:noFill/>
          </a:ln>
        </p:spPr>
        <p:txBody>
          <a:bodyPr spcFirstLastPara="1" wrap="square" lIns="91425" tIns="91425" rIns="91425" bIns="91425" anchor="t" anchorCtr="0">
            <a:noAutofit/>
          </a:bodyPr>
          <a:lstStyle/>
          <a:p>
            <a:pPr algn="just"/>
            <a:r>
              <a:rPr lang="vi-VN" sz="2000" b="0" i="1" dirty="0">
                <a:solidFill>
                  <a:srgbClr val="212529"/>
                </a:solidFill>
                <a:effectLst/>
                <a:latin typeface="+mn-lt"/>
              </a:rPr>
              <a:t>Để đăng ký tài khoản bằng điện thoại, nhà đầu tư cần thực hiện theo các bước như sau</a:t>
            </a:r>
            <a:endParaRPr lang="vi-VN" sz="2000" b="0" i="0" dirty="0">
              <a:solidFill>
                <a:srgbClr val="212529"/>
              </a:solidFill>
              <a:effectLst/>
              <a:latin typeface="+mn-lt"/>
            </a:endParaRPr>
          </a:p>
        </p:txBody>
      </p:sp>
      <p:pic>
        <p:nvPicPr>
          <p:cNvPr id="52226" name="Picture 2" descr="tao-tai-khoan-binance">
            <a:extLst>
              <a:ext uri="{FF2B5EF4-FFF2-40B4-BE49-F238E27FC236}">
                <a16:creationId xmlns:a16="http://schemas.microsoft.com/office/drawing/2014/main" id="{F4202D4B-1527-8EDE-40A8-788291F715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4310"/>
            <a:ext cx="9144000" cy="4418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4716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800" y="154525"/>
            <a:ext cx="6865800" cy="461700"/>
          </a:xfrm>
          <a:prstGeom prst="rect">
            <a:avLst/>
          </a:prstGeom>
          <a:noFill/>
          <a:ln>
            <a:noFill/>
          </a:ln>
        </p:spPr>
        <p:txBody>
          <a:bodyPr spcFirstLastPara="1" wrap="square" lIns="91425" tIns="45700" rIns="91425" bIns="45700" anchor="t" anchorCtr="0">
            <a:spAutoFit/>
          </a:bodyPr>
          <a:lstStyle/>
          <a:p>
            <a:pPr algn="l"/>
            <a:r>
              <a:rPr lang="vi-VN" sz="2400" b="1" i="0" dirty="0">
                <a:solidFill>
                  <a:schemeClr val="bg1"/>
                </a:solidFill>
                <a:effectLst/>
                <a:latin typeface="+mn-lt"/>
              </a:rPr>
              <a:t>Hướng dẫn đăng ký trên Ứng dụng Binance</a:t>
            </a:r>
          </a:p>
        </p:txBody>
      </p:sp>
      <p:sp>
        <p:nvSpPr>
          <p:cNvPr id="101" name="Google Shape;101;p3"/>
          <p:cNvSpPr txBox="1"/>
          <p:nvPr/>
        </p:nvSpPr>
        <p:spPr>
          <a:xfrm>
            <a:off x="225287" y="795129"/>
            <a:ext cx="8605675" cy="4418561"/>
          </a:xfrm>
          <a:prstGeom prst="rect">
            <a:avLst/>
          </a:prstGeom>
          <a:noFill/>
          <a:ln>
            <a:noFill/>
          </a:ln>
        </p:spPr>
        <p:txBody>
          <a:bodyPr spcFirstLastPara="1" wrap="square" lIns="91425" tIns="91425" rIns="91425" bIns="91425" anchor="t" anchorCtr="0">
            <a:noAutofit/>
          </a:bodyPr>
          <a:lstStyle/>
          <a:p>
            <a:pPr algn="just"/>
            <a:r>
              <a:rPr lang="vi-VN" sz="2000" b="0" i="1" dirty="0">
                <a:solidFill>
                  <a:srgbClr val="212529"/>
                </a:solidFill>
                <a:effectLst/>
                <a:latin typeface="+mn-lt"/>
              </a:rPr>
              <a:t>Để đăng ký tài khoản bằng điện thoại, nhà đầu tư cần thực hiện theo các bước như sau</a:t>
            </a:r>
          </a:p>
          <a:p>
            <a:pPr algn="just">
              <a:buFont typeface="Arial" panose="020B0604020202020204" pitchFamily="34" charset="0"/>
              <a:buChar char="•"/>
            </a:pPr>
            <a:r>
              <a:rPr lang="vi-VN" sz="2000" b="1" i="0" dirty="0">
                <a:solidFill>
                  <a:srgbClr val="212529"/>
                </a:solidFill>
                <a:effectLst/>
                <a:latin typeface="+mn-lt"/>
              </a:rPr>
              <a:t> Bước 1:</a:t>
            </a:r>
            <a:r>
              <a:rPr lang="vi-VN" sz="2000" b="0" i="0" dirty="0">
                <a:solidFill>
                  <a:srgbClr val="212529"/>
                </a:solidFill>
                <a:effectLst/>
                <a:latin typeface="+mn-lt"/>
              </a:rPr>
              <a:t> Mở website Binance và lựa chọn mục tải xuống hoặc lên app store. google play tìm kiếm “Binance: Buy Bitcoin Security” để tiến hành tải xuống</a:t>
            </a:r>
            <a:r>
              <a:rPr lang="vi-VN" sz="2000" b="1" i="0" dirty="0">
                <a:solidFill>
                  <a:srgbClr val="212529"/>
                </a:solidFill>
                <a:effectLst/>
                <a:latin typeface="+mn-lt"/>
              </a:rPr>
              <a:t>.</a:t>
            </a:r>
          </a:p>
          <a:p>
            <a:pPr algn="just">
              <a:buFont typeface="Arial" panose="020B0604020202020204" pitchFamily="34" charset="0"/>
              <a:buChar char="•"/>
            </a:pPr>
            <a:endParaRPr lang="vi-VN" sz="2000" b="0" i="0" dirty="0">
              <a:solidFill>
                <a:srgbClr val="212529"/>
              </a:solidFill>
              <a:effectLst/>
              <a:latin typeface="+mn-lt"/>
            </a:endParaRPr>
          </a:p>
          <a:p>
            <a:pPr algn="just">
              <a:buFont typeface="Arial" panose="020B0604020202020204" pitchFamily="34" charset="0"/>
              <a:buChar char="•"/>
            </a:pPr>
            <a:r>
              <a:rPr lang="vi-VN" sz="2000" b="1" i="0" dirty="0">
                <a:solidFill>
                  <a:srgbClr val="212529"/>
                </a:solidFill>
                <a:effectLst/>
                <a:latin typeface="+mn-lt"/>
              </a:rPr>
              <a:t> Bước 2: </a:t>
            </a:r>
            <a:r>
              <a:rPr lang="vi-VN" sz="2000" b="0" i="0" dirty="0">
                <a:solidFill>
                  <a:srgbClr val="212529"/>
                </a:solidFill>
                <a:effectLst/>
                <a:latin typeface="+mn-lt"/>
              </a:rPr>
              <a:t>Sau khi tải xuống, nhà đầu tư lựa chọn quốc gia cư trú và hình thức pháp nhân/cá nhân tương tự như đăng ký trên website. </a:t>
            </a:r>
          </a:p>
          <a:p>
            <a:pPr algn="just">
              <a:buFont typeface="Arial" panose="020B0604020202020204" pitchFamily="34" charset="0"/>
              <a:buChar char="•"/>
            </a:pPr>
            <a:endParaRPr lang="vi-VN" sz="2000" b="0" i="0" dirty="0">
              <a:solidFill>
                <a:srgbClr val="212529"/>
              </a:solidFill>
              <a:effectLst/>
              <a:latin typeface="+mn-lt"/>
            </a:endParaRPr>
          </a:p>
          <a:p>
            <a:pPr algn="just">
              <a:buFont typeface="Arial" panose="020B0604020202020204" pitchFamily="34" charset="0"/>
              <a:buChar char="•"/>
            </a:pPr>
            <a:r>
              <a:rPr lang="vi-VN" sz="2000" b="1" i="0" dirty="0">
                <a:solidFill>
                  <a:srgbClr val="212529"/>
                </a:solidFill>
                <a:effectLst/>
                <a:latin typeface="+mn-lt"/>
              </a:rPr>
              <a:t> Bước 3:</a:t>
            </a:r>
            <a:r>
              <a:rPr lang="vi-VN" sz="2000" b="0" i="0" dirty="0">
                <a:solidFill>
                  <a:srgbClr val="212529"/>
                </a:solidFill>
                <a:effectLst/>
                <a:latin typeface="+mn-lt"/>
              </a:rPr>
              <a:t> Tiến hành nhập email và mật khẩu để đăng ký tài khoản. Lưu ý mật khẩu khi tạo phải có tối thiểu là 8 ký tự, trong đó ít nhất một ký tự in hoa và ít nhất một chữ số (Ví dụ: Share 301). Tiếp đó, bấm chọn vào mục </a:t>
            </a:r>
            <a:r>
              <a:rPr lang="vi-VN" sz="2000" b="1" i="0" dirty="0">
                <a:solidFill>
                  <a:srgbClr val="212529"/>
                </a:solidFill>
                <a:effectLst/>
                <a:latin typeface="+mn-lt"/>
              </a:rPr>
              <a:t>“Tôi đã đọc và đồng ý”</a:t>
            </a:r>
            <a:r>
              <a:rPr lang="vi-VN" sz="2000" b="0" i="0" dirty="0">
                <a:solidFill>
                  <a:srgbClr val="212529"/>
                </a:solidFill>
                <a:effectLst/>
                <a:latin typeface="+mn-lt"/>
              </a:rPr>
              <a:t> và click vào “</a:t>
            </a:r>
            <a:r>
              <a:rPr lang="vi-VN" sz="2000" b="1" i="0" dirty="0">
                <a:solidFill>
                  <a:srgbClr val="212529"/>
                </a:solidFill>
                <a:effectLst/>
                <a:latin typeface="+mn-lt"/>
              </a:rPr>
              <a:t>Tạo tài khoản”</a:t>
            </a:r>
            <a:r>
              <a:rPr lang="vi-VN" sz="2000" b="0" i="0" dirty="0">
                <a:solidFill>
                  <a:srgbClr val="212529"/>
                </a:solidFill>
                <a:effectLst/>
                <a:latin typeface="+mn-lt"/>
              </a:rPr>
              <a:t>.</a:t>
            </a:r>
          </a:p>
          <a:p>
            <a:pPr algn="just">
              <a:buFont typeface="Arial" panose="020B0604020202020204" pitchFamily="34" charset="0"/>
              <a:buChar char="•"/>
            </a:pPr>
            <a:endParaRPr lang="vi-VN" sz="2000" b="0" i="0" dirty="0">
              <a:solidFill>
                <a:srgbClr val="212529"/>
              </a:solidFill>
              <a:effectLst/>
              <a:latin typeface="+mn-lt"/>
            </a:endParaRPr>
          </a:p>
          <a:p>
            <a:pPr algn="just">
              <a:buFont typeface="Arial" panose="020B0604020202020204" pitchFamily="34" charset="0"/>
              <a:buChar char="•"/>
            </a:pPr>
            <a:r>
              <a:rPr lang="vi-VN" sz="2000" b="1" i="0" dirty="0">
                <a:solidFill>
                  <a:srgbClr val="212529"/>
                </a:solidFill>
                <a:effectLst/>
                <a:latin typeface="+mn-lt"/>
              </a:rPr>
              <a:t> Bước 4:</a:t>
            </a:r>
            <a:r>
              <a:rPr lang="vi-VN" sz="2000" b="0" i="0" dirty="0">
                <a:solidFill>
                  <a:srgbClr val="212529"/>
                </a:solidFill>
                <a:effectLst/>
                <a:latin typeface="+mn-lt"/>
              </a:rPr>
              <a:t> Nhà đầu tư cần nhập</a:t>
            </a:r>
            <a:r>
              <a:rPr lang="vi-VN" sz="2000" b="1" i="0" dirty="0">
                <a:solidFill>
                  <a:srgbClr val="212529"/>
                </a:solidFill>
                <a:effectLst/>
                <a:latin typeface="+mn-lt"/>
              </a:rPr>
              <a:t> email </a:t>
            </a:r>
            <a:r>
              <a:rPr lang="vi-VN" sz="2000" b="0" i="0" dirty="0">
                <a:solidFill>
                  <a:srgbClr val="212529"/>
                </a:solidFill>
                <a:effectLst/>
                <a:latin typeface="+mn-lt"/>
              </a:rPr>
              <a:t>và tạo</a:t>
            </a:r>
            <a:r>
              <a:rPr lang="vi-VN" sz="2000" b="1" i="0" dirty="0">
                <a:solidFill>
                  <a:srgbClr val="212529"/>
                </a:solidFill>
                <a:effectLst/>
                <a:latin typeface="+mn-lt"/>
              </a:rPr>
              <a:t> mật khẩu</a:t>
            </a:r>
            <a:r>
              <a:rPr lang="vi-VN" sz="2000" b="0" i="0" dirty="0">
                <a:solidFill>
                  <a:srgbClr val="212529"/>
                </a:solidFill>
                <a:effectLst/>
                <a:latin typeface="+mn-lt"/>
              </a:rPr>
              <a:t> cho tài khoản. Click vào nút </a:t>
            </a:r>
            <a:r>
              <a:rPr lang="vi-VN" sz="2000" b="1" i="0" dirty="0">
                <a:solidFill>
                  <a:srgbClr val="212529"/>
                </a:solidFill>
                <a:effectLst/>
                <a:latin typeface="+mn-lt"/>
              </a:rPr>
              <a:t>“Tạo tài khoản”</a:t>
            </a:r>
            <a:r>
              <a:rPr lang="vi-VN" sz="2000" b="0" i="0" dirty="0">
                <a:solidFill>
                  <a:srgbClr val="212529"/>
                </a:solidFill>
                <a:effectLst/>
                <a:latin typeface="+mn-lt"/>
              </a:rPr>
              <a:t> để tiến hành đăng ký (lưu ý mật khẩu đăng ký phải tối thiểu 8 ký tự ,có ít nhất một ký tự in hoa, có ít nhất một chữ số).</a:t>
            </a:r>
          </a:p>
          <a:p>
            <a:pPr algn="just"/>
            <a:endParaRPr lang="vi-VN" sz="2000" b="0" i="0" dirty="0">
              <a:solidFill>
                <a:srgbClr val="212529"/>
              </a:solidFill>
              <a:effectLst/>
              <a:latin typeface="+mn-lt"/>
            </a:endParaRPr>
          </a:p>
        </p:txBody>
      </p:sp>
    </p:spTree>
    <p:extLst>
      <p:ext uri="{BB962C8B-B14F-4D97-AF65-F5344CB8AC3E}">
        <p14:creationId xmlns:p14="http://schemas.microsoft.com/office/powerpoint/2010/main" val="375342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800" y="154525"/>
            <a:ext cx="6865800" cy="461700"/>
          </a:xfrm>
          <a:prstGeom prst="rect">
            <a:avLst/>
          </a:prstGeom>
          <a:noFill/>
          <a:ln>
            <a:noFill/>
          </a:ln>
        </p:spPr>
        <p:txBody>
          <a:bodyPr spcFirstLastPara="1" wrap="square" lIns="91425" tIns="45700" rIns="91425" bIns="45700" anchor="t" anchorCtr="0">
            <a:spAutoFit/>
          </a:bodyPr>
          <a:lstStyle/>
          <a:p>
            <a:pPr algn="l"/>
            <a:r>
              <a:rPr lang="vi-VN" sz="2400" b="1" i="0" dirty="0">
                <a:solidFill>
                  <a:schemeClr val="bg1"/>
                </a:solidFill>
                <a:effectLst/>
                <a:latin typeface="+mn-lt"/>
              </a:rPr>
              <a:t>Hướng dẫn đăng ký trên Ứng dụng Binance</a:t>
            </a:r>
          </a:p>
        </p:txBody>
      </p:sp>
      <p:sp>
        <p:nvSpPr>
          <p:cNvPr id="101" name="Google Shape;101;p3"/>
          <p:cNvSpPr txBox="1"/>
          <p:nvPr/>
        </p:nvSpPr>
        <p:spPr>
          <a:xfrm>
            <a:off x="225287" y="795129"/>
            <a:ext cx="8605675" cy="4418561"/>
          </a:xfrm>
          <a:prstGeom prst="rect">
            <a:avLst/>
          </a:prstGeom>
          <a:noFill/>
          <a:ln>
            <a:noFill/>
          </a:ln>
        </p:spPr>
        <p:txBody>
          <a:bodyPr spcFirstLastPara="1" wrap="square" lIns="91425" tIns="91425" rIns="91425" bIns="91425" anchor="t" anchorCtr="0">
            <a:noAutofit/>
          </a:bodyPr>
          <a:lstStyle/>
          <a:p>
            <a:pPr algn="just">
              <a:buFont typeface="Arial" panose="020B0604020202020204" pitchFamily="34" charset="0"/>
              <a:buChar char="•"/>
            </a:pPr>
            <a:r>
              <a:rPr lang="vi-VN" sz="2000" b="1" i="0" dirty="0">
                <a:solidFill>
                  <a:srgbClr val="212529"/>
                </a:solidFill>
                <a:effectLst/>
                <a:latin typeface="+mn-lt"/>
              </a:rPr>
              <a:t> Bước 5:</a:t>
            </a:r>
            <a:r>
              <a:rPr lang="vi-VN" sz="2000" b="0" i="0" dirty="0">
                <a:solidFill>
                  <a:srgbClr val="212529"/>
                </a:solidFill>
                <a:effectLst/>
                <a:latin typeface="+mn-lt"/>
              </a:rPr>
              <a:t> Kiểm tra email và nhập mã vào ô “</a:t>
            </a:r>
            <a:r>
              <a:rPr lang="vi-VN" sz="2000" b="1" i="0" dirty="0">
                <a:solidFill>
                  <a:srgbClr val="212529"/>
                </a:solidFill>
                <a:effectLst/>
                <a:latin typeface="+mn-lt"/>
              </a:rPr>
              <a:t>Mã xác minh email”</a:t>
            </a:r>
            <a:r>
              <a:rPr lang="vi-VN" sz="2000" b="0" i="0" dirty="0">
                <a:solidFill>
                  <a:srgbClr val="212529"/>
                </a:solidFill>
                <a:effectLst/>
                <a:latin typeface="+mn-lt"/>
              </a:rPr>
              <a:t>, sau đó tiến hành bấm </a:t>
            </a:r>
            <a:r>
              <a:rPr lang="vi-VN" sz="2000" b="1" i="0" dirty="0">
                <a:solidFill>
                  <a:srgbClr val="212529"/>
                </a:solidFill>
                <a:effectLst/>
                <a:latin typeface="+mn-lt"/>
              </a:rPr>
              <a:t>“Gửi”</a:t>
            </a:r>
            <a:r>
              <a:rPr lang="vi-VN" sz="2000" b="0" i="0" dirty="0">
                <a:solidFill>
                  <a:srgbClr val="212529"/>
                </a:solidFill>
                <a:effectLst/>
                <a:latin typeface="+mn-lt"/>
              </a:rPr>
              <a:t>. Đến đây, nhà đầu tư đã tạo xong tài khoản Binance cho mình. </a:t>
            </a:r>
          </a:p>
          <a:p>
            <a:pPr algn="just">
              <a:buFont typeface="Arial" panose="020B0604020202020204" pitchFamily="34" charset="0"/>
              <a:buChar char="•"/>
            </a:pPr>
            <a:endParaRPr lang="vi-VN" sz="2000" dirty="0">
              <a:solidFill>
                <a:srgbClr val="212529"/>
              </a:solidFill>
              <a:latin typeface="+mn-lt"/>
            </a:endParaRPr>
          </a:p>
          <a:p>
            <a:pPr algn="just"/>
            <a:endParaRPr lang="vi-VN" sz="2000" b="0" i="0" dirty="0">
              <a:solidFill>
                <a:srgbClr val="212529"/>
              </a:solidFill>
              <a:effectLst/>
              <a:latin typeface="+mn-lt"/>
            </a:endParaRPr>
          </a:p>
          <a:p>
            <a:pPr algn="just">
              <a:buFont typeface="Arial" panose="020B0604020202020204" pitchFamily="34" charset="0"/>
              <a:buChar char="•"/>
            </a:pPr>
            <a:r>
              <a:rPr lang="vi-VN" sz="2000" b="1" i="0" dirty="0">
                <a:solidFill>
                  <a:srgbClr val="212529"/>
                </a:solidFill>
                <a:effectLst/>
                <a:latin typeface="+mn-lt"/>
              </a:rPr>
              <a:t> Bước 6:</a:t>
            </a:r>
            <a:r>
              <a:rPr lang="vi-VN" sz="2000" b="0" i="0" dirty="0">
                <a:solidFill>
                  <a:srgbClr val="212529"/>
                </a:solidFill>
                <a:effectLst/>
                <a:latin typeface="+mn-lt"/>
              </a:rPr>
              <a:t> Nhấp vào mục 3 gạch ngang ở góc phải phía trên màn hình ứng dụng và chọn mục </a:t>
            </a:r>
            <a:r>
              <a:rPr lang="vi-VN" sz="2000" b="1" i="0" dirty="0">
                <a:solidFill>
                  <a:srgbClr val="212529"/>
                </a:solidFill>
                <a:effectLst/>
                <a:latin typeface="+mn-lt"/>
              </a:rPr>
              <a:t>“Tải Xuống”</a:t>
            </a:r>
            <a:r>
              <a:rPr lang="vi-VN" sz="2000" b="0" i="0" dirty="0">
                <a:solidFill>
                  <a:srgbClr val="212529"/>
                </a:solidFill>
                <a:effectLst/>
                <a:latin typeface="+mn-lt"/>
              </a:rPr>
              <a:t>, sau đó chọn</a:t>
            </a:r>
            <a:r>
              <a:rPr lang="vi-VN" sz="2000" b="1" i="0" dirty="0">
                <a:solidFill>
                  <a:srgbClr val="212529"/>
                </a:solidFill>
                <a:effectLst/>
                <a:latin typeface="+mn-lt"/>
              </a:rPr>
              <a:t> “App store”</a:t>
            </a:r>
            <a:r>
              <a:rPr lang="vi-VN" sz="2000" b="0" i="0" dirty="0">
                <a:solidFill>
                  <a:srgbClr val="212529"/>
                </a:solidFill>
                <a:effectLst/>
                <a:latin typeface="+mn-lt"/>
              </a:rPr>
              <a:t> nếu sử dụng hệ điều hành IOS, hoặc chọn mục “CH Play” nếu sử dụng hệ điều hành Android.</a:t>
            </a:r>
          </a:p>
          <a:p>
            <a:pPr algn="just">
              <a:buFont typeface="Arial" panose="020B0604020202020204" pitchFamily="34" charset="0"/>
              <a:buChar char="•"/>
            </a:pPr>
            <a:endParaRPr lang="vi-VN" sz="2000" dirty="0">
              <a:solidFill>
                <a:srgbClr val="212529"/>
              </a:solidFill>
              <a:latin typeface="+mn-lt"/>
            </a:endParaRPr>
          </a:p>
          <a:p>
            <a:pPr algn="just"/>
            <a:endParaRPr lang="vi-VN" sz="2000" b="0" i="0" dirty="0">
              <a:solidFill>
                <a:srgbClr val="212529"/>
              </a:solidFill>
              <a:effectLst/>
              <a:latin typeface="+mn-lt"/>
            </a:endParaRPr>
          </a:p>
          <a:p>
            <a:pPr algn="just">
              <a:buFont typeface="Arial" panose="020B0604020202020204" pitchFamily="34" charset="0"/>
              <a:buChar char="•"/>
            </a:pPr>
            <a:r>
              <a:rPr lang="vi-VN" sz="2000" b="1" i="0" dirty="0">
                <a:solidFill>
                  <a:srgbClr val="212529"/>
                </a:solidFill>
                <a:effectLst/>
                <a:latin typeface="+mn-lt"/>
              </a:rPr>
              <a:t> Bước 7:</a:t>
            </a:r>
            <a:r>
              <a:rPr lang="vi-VN" sz="2000" b="0" i="0" dirty="0">
                <a:solidFill>
                  <a:srgbClr val="212529"/>
                </a:solidFill>
                <a:effectLst/>
                <a:latin typeface="+mn-lt"/>
              </a:rPr>
              <a:t> Sau khi ứng dụng được tải thành công, chúng ta tiến hành đăng nhập theo thông tin như đã tạo tài khoản trước đó.</a:t>
            </a:r>
          </a:p>
        </p:txBody>
      </p:sp>
    </p:spTree>
    <p:extLst>
      <p:ext uri="{BB962C8B-B14F-4D97-AF65-F5344CB8AC3E}">
        <p14:creationId xmlns:p14="http://schemas.microsoft.com/office/powerpoint/2010/main" val="3387586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800" y="154525"/>
            <a:ext cx="6865800" cy="461700"/>
          </a:xfrm>
          <a:prstGeom prst="rect">
            <a:avLst/>
          </a:prstGeom>
          <a:noFill/>
          <a:ln>
            <a:noFill/>
          </a:ln>
        </p:spPr>
        <p:txBody>
          <a:bodyPr spcFirstLastPara="1" wrap="square" lIns="91425" tIns="45700" rIns="91425" bIns="45700" anchor="t" anchorCtr="0">
            <a:spAutoFit/>
          </a:bodyPr>
          <a:lstStyle/>
          <a:p>
            <a:pPr algn="l"/>
            <a:r>
              <a:rPr lang="vi-VN" sz="2400" b="1" i="0" dirty="0">
                <a:solidFill>
                  <a:schemeClr val="bg1"/>
                </a:solidFill>
                <a:effectLst/>
                <a:latin typeface="+mn-lt"/>
              </a:rPr>
              <a:t>Hướng dẫn đăng ký trên Ứng dụng Binance</a:t>
            </a:r>
          </a:p>
        </p:txBody>
      </p:sp>
      <p:sp>
        <p:nvSpPr>
          <p:cNvPr id="101" name="Google Shape;101;p3"/>
          <p:cNvSpPr txBox="1"/>
          <p:nvPr/>
        </p:nvSpPr>
        <p:spPr>
          <a:xfrm>
            <a:off x="225287" y="795129"/>
            <a:ext cx="8605675" cy="4418561"/>
          </a:xfrm>
          <a:prstGeom prst="rect">
            <a:avLst/>
          </a:prstGeom>
          <a:noFill/>
          <a:ln>
            <a:noFill/>
          </a:ln>
        </p:spPr>
        <p:txBody>
          <a:bodyPr spcFirstLastPara="1" wrap="square" lIns="91425" tIns="91425" rIns="91425" bIns="91425" anchor="t" anchorCtr="0">
            <a:noAutofit/>
          </a:bodyPr>
          <a:lstStyle/>
          <a:p>
            <a:pPr algn="just"/>
            <a:r>
              <a:rPr lang="vi-VN" sz="2000" b="1" i="0" dirty="0">
                <a:solidFill>
                  <a:srgbClr val="212529"/>
                </a:solidFill>
                <a:effectLst/>
                <a:latin typeface="+mn-lt"/>
              </a:rPr>
              <a:t>Cách nạp và rút Coin trên Binance</a:t>
            </a:r>
            <a:endParaRPr lang="vi-VN" sz="2000" b="0" i="0" dirty="0">
              <a:solidFill>
                <a:srgbClr val="212529"/>
              </a:solidFill>
              <a:effectLst/>
              <a:latin typeface="+mn-lt"/>
            </a:endParaRPr>
          </a:p>
          <a:p>
            <a:pPr algn="just"/>
            <a:r>
              <a:rPr lang="vi-VN" sz="2000" b="0" i="0" dirty="0">
                <a:solidFill>
                  <a:srgbClr val="212529"/>
                </a:solidFill>
                <a:effectLst/>
                <a:latin typeface="+mn-lt"/>
              </a:rPr>
              <a:t>Việc nạp và rút coin trên sàn Binance tương đối đơn đản và thuận tiện, cụ thể như sau:</a:t>
            </a:r>
          </a:p>
        </p:txBody>
      </p:sp>
      <p:pic>
        <p:nvPicPr>
          <p:cNvPr id="54276" name="Picture 4" descr="buoc-1-nap-coin-binance">
            <a:extLst>
              <a:ext uri="{FF2B5EF4-FFF2-40B4-BE49-F238E27FC236}">
                <a16:creationId xmlns:a16="http://schemas.microsoft.com/office/drawing/2014/main" id="{1FDAD9F3-595C-7221-01CB-635DB14007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837114"/>
            <a:ext cx="9077497" cy="4149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561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800" y="154525"/>
            <a:ext cx="6865800" cy="461700"/>
          </a:xfrm>
          <a:prstGeom prst="rect">
            <a:avLst/>
          </a:prstGeom>
          <a:noFill/>
          <a:ln>
            <a:noFill/>
          </a:ln>
        </p:spPr>
        <p:txBody>
          <a:bodyPr spcFirstLastPara="1" wrap="square" lIns="91425" tIns="45700" rIns="91425" bIns="45700" anchor="t" anchorCtr="0">
            <a:spAutoFit/>
          </a:bodyPr>
          <a:lstStyle/>
          <a:p>
            <a:pPr algn="l"/>
            <a:r>
              <a:rPr lang="vi-VN" sz="2400" b="1" i="0" dirty="0">
                <a:solidFill>
                  <a:schemeClr val="bg1"/>
                </a:solidFill>
                <a:effectLst/>
                <a:latin typeface="+mn-lt"/>
              </a:rPr>
              <a:t>Hướng dẫn đăng ký trên Ứng dụng Binance</a:t>
            </a:r>
          </a:p>
        </p:txBody>
      </p:sp>
      <p:sp>
        <p:nvSpPr>
          <p:cNvPr id="101" name="Google Shape;101;p3"/>
          <p:cNvSpPr txBox="1"/>
          <p:nvPr/>
        </p:nvSpPr>
        <p:spPr>
          <a:xfrm>
            <a:off x="225287" y="795129"/>
            <a:ext cx="8605675" cy="4418561"/>
          </a:xfrm>
          <a:prstGeom prst="rect">
            <a:avLst/>
          </a:prstGeom>
          <a:noFill/>
          <a:ln>
            <a:noFill/>
          </a:ln>
        </p:spPr>
        <p:txBody>
          <a:bodyPr spcFirstLastPara="1" wrap="square" lIns="91425" tIns="91425" rIns="91425" bIns="91425" anchor="t" anchorCtr="0">
            <a:noAutofit/>
          </a:bodyPr>
          <a:lstStyle/>
          <a:p>
            <a:pPr algn="just"/>
            <a:r>
              <a:rPr lang="vi-VN" sz="2000" b="1" i="0" dirty="0">
                <a:solidFill>
                  <a:srgbClr val="212529"/>
                </a:solidFill>
                <a:effectLst/>
                <a:latin typeface="+mn-lt"/>
              </a:rPr>
              <a:t>Hướng dẫn cách nạp coin vào sàn Binance</a:t>
            </a:r>
            <a:endParaRPr lang="vi-VN" sz="2000" b="0" i="0" dirty="0">
              <a:solidFill>
                <a:srgbClr val="212529"/>
              </a:solidFill>
              <a:effectLst/>
              <a:latin typeface="+mn-lt"/>
            </a:endParaRPr>
          </a:p>
          <a:p>
            <a:pPr algn="just">
              <a:buFont typeface="Arial" panose="020B0604020202020204" pitchFamily="34" charset="0"/>
              <a:buChar char="•"/>
            </a:pPr>
            <a:r>
              <a:rPr lang="vi-VN" sz="2000" b="0" i="0" dirty="0">
                <a:solidFill>
                  <a:srgbClr val="212529"/>
                </a:solidFill>
                <a:effectLst/>
                <a:latin typeface="+mn-lt"/>
              </a:rPr>
              <a:t> Bước 1: Trên giao diện trang chủ của Binance, chọn mục </a:t>
            </a:r>
            <a:r>
              <a:rPr lang="vi-VN" sz="2000" b="1" i="0" dirty="0">
                <a:solidFill>
                  <a:srgbClr val="212529"/>
                </a:solidFill>
                <a:effectLst/>
                <a:latin typeface="+mn-lt"/>
              </a:rPr>
              <a:t>“Ví”</a:t>
            </a:r>
            <a:endParaRPr lang="vi-VN" sz="2000" b="0" i="0" dirty="0">
              <a:solidFill>
                <a:srgbClr val="212529"/>
              </a:solidFill>
              <a:effectLst/>
              <a:latin typeface="+mn-lt"/>
            </a:endParaRPr>
          </a:p>
        </p:txBody>
      </p:sp>
      <p:pic>
        <p:nvPicPr>
          <p:cNvPr id="54276" name="Picture 4" descr="buoc-1-nap-coin-binance">
            <a:extLst>
              <a:ext uri="{FF2B5EF4-FFF2-40B4-BE49-F238E27FC236}">
                <a16:creationId xmlns:a16="http://schemas.microsoft.com/office/drawing/2014/main" id="{1FDAD9F3-595C-7221-01CB-635DB14007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4310"/>
            <a:ext cx="9077497" cy="4341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3955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800" y="154525"/>
            <a:ext cx="6865800" cy="461700"/>
          </a:xfrm>
          <a:prstGeom prst="rect">
            <a:avLst/>
          </a:prstGeom>
          <a:noFill/>
          <a:ln>
            <a:noFill/>
          </a:ln>
        </p:spPr>
        <p:txBody>
          <a:bodyPr spcFirstLastPara="1" wrap="square" lIns="91425" tIns="45700" rIns="91425" bIns="45700" anchor="t" anchorCtr="0">
            <a:spAutoFit/>
          </a:bodyPr>
          <a:lstStyle/>
          <a:p>
            <a:pPr algn="l"/>
            <a:r>
              <a:rPr lang="vi-VN" sz="2400" b="1" i="0" dirty="0">
                <a:solidFill>
                  <a:schemeClr val="bg1"/>
                </a:solidFill>
                <a:effectLst/>
                <a:latin typeface="+mn-lt"/>
              </a:rPr>
              <a:t>Hướng dẫn đăng ký trên Ứng dụng Binance</a:t>
            </a:r>
          </a:p>
        </p:txBody>
      </p:sp>
      <p:sp>
        <p:nvSpPr>
          <p:cNvPr id="101" name="Google Shape;101;p3"/>
          <p:cNvSpPr txBox="1"/>
          <p:nvPr/>
        </p:nvSpPr>
        <p:spPr>
          <a:xfrm>
            <a:off x="225287" y="795129"/>
            <a:ext cx="8605675" cy="4418561"/>
          </a:xfrm>
          <a:prstGeom prst="rect">
            <a:avLst/>
          </a:prstGeom>
          <a:noFill/>
          <a:ln>
            <a:noFill/>
          </a:ln>
        </p:spPr>
        <p:txBody>
          <a:bodyPr spcFirstLastPara="1" wrap="square" lIns="91425" tIns="91425" rIns="91425" bIns="91425" anchor="t" anchorCtr="0">
            <a:noAutofit/>
          </a:bodyPr>
          <a:lstStyle/>
          <a:p>
            <a:pPr algn="just">
              <a:buFont typeface="Arial" panose="020B0604020202020204" pitchFamily="34" charset="0"/>
              <a:buChar char="•"/>
            </a:pPr>
            <a:r>
              <a:rPr lang="vi-VN" sz="2000" b="0" i="0" dirty="0">
                <a:solidFill>
                  <a:srgbClr val="212529"/>
                </a:solidFill>
                <a:effectLst/>
                <a:latin typeface="+mn-lt"/>
              </a:rPr>
              <a:t> Bước 2: Chọn tiếp vào mục </a:t>
            </a:r>
            <a:r>
              <a:rPr lang="vi-VN" sz="2000" b="1" i="0" dirty="0">
                <a:solidFill>
                  <a:srgbClr val="212529"/>
                </a:solidFill>
                <a:effectLst/>
                <a:latin typeface="+mn-lt"/>
              </a:rPr>
              <a:t>“Fiat &amp; Spot”</a:t>
            </a:r>
            <a:r>
              <a:rPr lang="vi-VN" sz="2000" b="0" i="0" dirty="0">
                <a:solidFill>
                  <a:srgbClr val="212529"/>
                </a:solidFill>
                <a:effectLst/>
                <a:latin typeface="+mn-lt"/>
              </a:rPr>
              <a:t> (Nạp &amp; Rút).</a:t>
            </a:r>
          </a:p>
          <a:p>
            <a:pPr algn="just">
              <a:buFont typeface="Arial" panose="020B0604020202020204" pitchFamily="34" charset="0"/>
              <a:buChar char="•"/>
            </a:pPr>
            <a:r>
              <a:rPr lang="vi-VN" sz="2000" b="0" i="0" dirty="0">
                <a:solidFill>
                  <a:srgbClr val="212529"/>
                </a:solidFill>
                <a:effectLst/>
                <a:latin typeface="+mn-lt"/>
              </a:rPr>
              <a:t> Bước 3: Click chuột vào nút </a:t>
            </a:r>
            <a:r>
              <a:rPr lang="vi-VN" sz="2000" b="1" i="0" dirty="0">
                <a:solidFill>
                  <a:srgbClr val="212529"/>
                </a:solidFill>
                <a:effectLst/>
                <a:latin typeface="+mn-lt"/>
              </a:rPr>
              <a:t>“Nạp”</a:t>
            </a:r>
            <a:r>
              <a:rPr lang="vi-VN" sz="2000" b="0" i="0" dirty="0">
                <a:solidFill>
                  <a:srgbClr val="212529"/>
                </a:solidFill>
                <a:effectLst/>
                <a:latin typeface="+mn-lt"/>
              </a:rPr>
              <a:t>.</a:t>
            </a:r>
          </a:p>
          <a:p>
            <a:pPr algn="just">
              <a:buFont typeface="Arial" panose="020B0604020202020204" pitchFamily="34" charset="0"/>
              <a:buChar char="•"/>
            </a:pPr>
            <a:r>
              <a:rPr lang="vi-VN" sz="2000" b="0" i="0" dirty="0">
                <a:solidFill>
                  <a:srgbClr val="212529"/>
                </a:solidFill>
                <a:effectLst/>
                <a:latin typeface="+mn-lt"/>
              </a:rPr>
              <a:t> Bước 4: Nhập mã token của coin (ví dụ như USDT) mà nhà đầu tư muốn nạp vào ô tìm kiếm</a:t>
            </a:r>
          </a:p>
        </p:txBody>
      </p:sp>
      <p:pic>
        <p:nvPicPr>
          <p:cNvPr id="56322" name="Picture 2" descr="buoc-4-tim-kiem-dong-coin-de-nap">
            <a:extLst>
              <a:ext uri="{FF2B5EF4-FFF2-40B4-BE49-F238E27FC236}">
                <a16:creationId xmlns:a16="http://schemas.microsoft.com/office/drawing/2014/main" id="{7A54738D-14FE-6B90-73D3-F1E3788CCD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52995"/>
            <a:ext cx="9144000" cy="3909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3557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800" y="154525"/>
            <a:ext cx="6865800" cy="461700"/>
          </a:xfrm>
          <a:prstGeom prst="rect">
            <a:avLst/>
          </a:prstGeom>
          <a:noFill/>
          <a:ln>
            <a:noFill/>
          </a:ln>
        </p:spPr>
        <p:txBody>
          <a:bodyPr spcFirstLastPara="1" wrap="square" lIns="91425" tIns="45700" rIns="91425" bIns="45700" anchor="t" anchorCtr="0">
            <a:spAutoFit/>
          </a:bodyPr>
          <a:lstStyle/>
          <a:p>
            <a:pPr algn="l"/>
            <a:r>
              <a:rPr lang="vi-VN" sz="2400" b="1" i="0" dirty="0">
                <a:solidFill>
                  <a:schemeClr val="bg1"/>
                </a:solidFill>
                <a:effectLst/>
                <a:latin typeface="+mn-lt"/>
              </a:rPr>
              <a:t>Hướng dẫn đăng ký trên Ứng dụng Binance</a:t>
            </a:r>
          </a:p>
        </p:txBody>
      </p:sp>
      <p:sp>
        <p:nvSpPr>
          <p:cNvPr id="101" name="Google Shape;101;p3"/>
          <p:cNvSpPr txBox="1"/>
          <p:nvPr/>
        </p:nvSpPr>
        <p:spPr>
          <a:xfrm>
            <a:off x="225287" y="795129"/>
            <a:ext cx="8605675" cy="4418561"/>
          </a:xfrm>
          <a:prstGeom prst="rect">
            <a:avLst/>
          </a:prstGeom>
          <a:noFill/>
          <a:ln>
            <a:noFill/>
          </a:ln>
        </p:spPr>
        <p:txBody>
          <a:bodyPr spcFirstLastPara="1" wrap="square" lIns="91425" tIns="91425" rIns="91425" bIns="91425" anchor="t" anchorCtr="0">
            <a:noAutofit/>
          </a:bodyPr>
          <a:lstStyle/>
          <a:p>
            <a:pPr algn="just">
              <a:buFont typeface="Arial" panose="020B0604020202020204" pitchFamily="34" charset="0"/>
              <a:buChar char="•"/>
            </a:pPr>
            <a:r>
              <a:rPr lang="vi-VN" sz="2000" b="0" i="0" dirty="0">
                <a:solidFill>
                  <a:schemeClr val="tx1"/>
                </a:solidFill>
                <a:effectLst/>
                <a:latin typeface="+mn-lt"/>
              </a:rPr>
              <a:t>Bước 5: Sau khi đã chọn đúng loại coin muốn nạp, nhà đầu tư sẽ nhìn phía bên tay phải màn hình xuất hiện</a:t>
            </a:r>
            <a:r>
              <a:rPr lang="vi-VN" sz="2000" b="1" i="0" dirty="0">
                <a:solidFill>
                  <a:schemeClr val="tx1"/>
                </a:solidFill>
                <a:effectLst/>
                <a:latin typeface="+mn-lt"/>
              </a:rPr>
              <a:t> “Mạng lưới nạp tiền”</a:t>
            </a:r>
            <a:r>
              <a:rPr lang="vi-VN" sz="2000" b="0" i="0" dirty="0">
                <a:solidFill>
                  <a:schemeClr val="tx1"/>
                </a:solidFill>
                <a:effectLst/>
                <a:latin typeface="+mn-lt"/>
              </a:rPr>
              <a:t> và “</a:t>
            </a:r>
            <a:r>
              <a:rPr lang="vi-VN" sz="2000" b="1" i="0" dirty="0">
                <a:solidFill>
                  <a:schemeClr val="tx1"/>
                </a:solidFill>
                <a:effectLst/>
                <a:latin typeface="+mn-lt"/>
              </a:rPr>
              <a:t>Địa chỉ ví”</a:t>
            </a:r>
            <a:r>
              <a:rPr lang="vi-VN" sz="2000" b="0" i="0" dirty="0">
                <a:solidFill>
                  <a:schemeClr val="tx1"/>
                </a:solidFill>
                <a:effectLst/>
                <a:latin typeface="+mn-lt"/>
              </a:rPr>
              <a:t> của USDT.</a:t>
            </a:r>
          </a:p>
          <a:p>
            <a:br>
              <a:rPr lang="vi-VN" sz="2000" dirty="0">
                <a:solidFill>
                  <a:schemeClr val="tx1"/>
                </a:solidFill>
                <a:latin typeface="+mn-lt"/>
              </a:rPr>
            </a:br>
            <a:endParaRPr lang="vi-VN" sz="2000" b="0" i="0" dirty="0">
              <a:solidFill>
                <a:schemeClr val="tx1"/>
              </a:solidFill>
              <a:effectLst/>
              <a:latin typeface="+mn-lt"/>
            </a:endParaRPr>
          </a:p>
        </p:txBody>
      </p:sp>
      <p:pic>
        <p:nvPicPr>
          <p:cNvPr id="56322" name="Picture 2" descr="buoc-4-tim-kiem-dong-coin-de-nap">
            <a:extLst>
              <a:ext uri="{FF2B5EF4-FFF2-40B4-BE49-F238E27FC236}">
                <a16:creationId xmlns:a16="http://schemas.microsoft.com/office/drawing/2014/main" id="{7A54738D-14FE-6B90-73D3-F1E3788CCD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52995"/>
            <a:ext cx="9144000" cy="3909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5780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800" y="154525"/>
            <a:ext cx="6865800" cy="461700"/>
          </a:xfrm>
          <a:prstGeom prst="rect">
            <a:avLst/>
          </a:prstGeom>
          <a:noFill/>
          <a:ln>
            <a:noFill/>
          </a:ln>
        </p:spPr>
        <p:txBody>
          <a:bodyPr spcFirstLastPara="1" wrap="square" lIns="91425" tIns="45700" rIns="91425" bIns="45700" anchor="t" anchorCtr="0">
            <a:spAutoFit/>
          </a:bodyPr>
          <a:lstStyle/>
          <a:p>
            <a:pPr algn="l"/>
            <a:r>
              <a:rPr lang="vi-VN" sz="2400" b="1" i="0" dirty="0">
                <a:solidFill>
                  <a:schemeClr val="bg1"/>
                </a:solidFill>
                <a:effectLst/>
                <a:latin typeface="+mn-lt"/>
              </a:rPr>
              <a:t>Hướng dẫn đăng ký trên Ứng dụng Binance</a:t>
            </a:r>
          </a:p>
        </p:txBody>
      </p:sp>
      <p:sp>
        <p:nvSpPr>
          <p:cNvPr id="101" name="Google Shape;101;p3"/>
          <p:cNvSpPr txBox="1"/>
          <p:nvPr/>
        </p:nvSpPr>
        <p:spPr>
          <a:xfrm>
            <a:off x="225287" y="795129"/>
            <a:ext cx="8605675" cy="4418561"/>
          </a:xfrm>
          <a:prstGeom prst="rect">
            <a:avLst/>
          </a:prstGeom>
          <a:noFill/>
          <a:ln>
            <a:noFill/>
          </a:ln>
        </p:spPr>
        <p:txBody>
          <a:bodyPr spcFirstLastPara="1" wrap="square" lIns="91425" tIns="91425" rIns="91425" bIns="91425" anchor="t" anchorCtr="0">
            <a:noAutofit/>
          </a:bodyPr>
          <a:lstStyle/>
          <a:p>
            <a:pPr algn="just"/>
            <a:r>
              <a:rPr lang="vi-VN" sz="2000" b="1" i="0" dirty="0">
                <a:solidFill>
                  <a:srgbClr val="212529"/>
                </a:solidFill>
                <a:effectLst/>
                <a:latin typeface="+mn-lt"/>
              </a:rPr>
              <a:t>Lưu ý:</a:t>
            </a:r>
            <a:r>
              <a:rPr lang="vi-VN" sz="2000" b="0" i="0" dirty="0">
                <a:solidFill>
                  <a:srgbClr val="212529"/>
                </a:solidFill>
                <a:effectLst/>
                <a:latin typeface="+mn-lt"/>
              </a:rPr>
              <a:t> Nếu đã chọn mạng lưới nạp tiền Binance bước này là gì thì lúc chuyển Coin từ tài khoản khác vào Binance nhà đầu tư cũng cần chọn mạng lưới tương tự (nếu chọn khác mạng lưới thì số Coin chuyển sẽ bị mất).</a:t>
            </a:r>
          </a:p>
          <a:p>
            <a:pPr algn="just">
              <a:buFont typeface="Arial" panose="020B0604020202020204" pitchFamily="34" charset="0"/>
              <a:buChar char="•"/>
            </a:pPr>
            <a:r>
              <a:rPr lang="vi-VN" sz="2000" b="0" i="0" dirty="0">
                <a:solidFill>
                  <a:srgbClr val="212529"/>
                </a:solidFill>
                <a:effectLst/>
                <a:latin typeface="+mn-lt"/>
              </a:rPr>
              <a:t>Bước 6: Nhà đầu tư chỉ cần nạp USDT vào địa chỉ ví xuất hiện trên màn hình.</a:t>
            </a:r>
          </a:p>
        </p:txBody>
      </p:sp>
      <p:pic>
        <p:nvPicPr>
          <p:cNvPr id="56322" name="Picture 2" descr="buoc-4-tim-kiem-dong-coin-de-nap">
            <a:extLst>
              <a:ext uri="{FF2B5EF4-FFF2-40B4-BE49-F238E27FC236}">
                <a16:creationId xmlns:a16="http://schemas.microsoft.com/office/drawing/2014/main" id="{7A54738D-14FE-6B90-73D3-F1E3788CCD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751513"/>
            <a:ext cx="9144000" cy="3311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502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2"/>
        <p:cNvGrpSpPr/>
        <p:nvPr/>
      </p:nvGrpSpPr>
      <p:grpSpPr>
        <a:xfrm>
          <a:off x="0" y="0"/>
          <a:ext cx="0" cy="0"/>
          <a:chOff x="0" y="0"/>
          <a:chExt cx="0" cy="0"/>
        </a:xfrm>
      </p:grpSpPr>
      <p:sp>
        <p:nvSpPr>
          <p:cNvPr id="93" name="Google Shape;93;p2"/>
          <p:cNvSpPr txBox="1"/>
          <p:nvPr/>
        </p:nvSpPr>
        <p:spPr>
          <a:xfrm>
            <a:off x="1710635" y="1809406"/>
            <a:ext cx="653166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vi-VN" sz="2800" b="1" i="0" u="none" strike="noStrike" cap="none">
                <a:solidFill>
                  <a:srgbClr val="FF0000"/>
                </a:solidFill>
                <a:latin typeface="Arial"/>
                <a:ea typeface="Arial"/>
                <a:cs typeface="Arial"/>
                <a:sym typeface="Arial"/>
              </a:rPr>
              <a:t>Machine Learning For Investment</a:t>
            </a:r>
            <a:endParaRPr sz="2800" b="1" i="0" u="none" strike="noStrike" cap="none">
              <a:solidFill>
                <a:srgbClr val="FF0000"/>
              </a:solidFill>
              <a:latin typeface="Arial"/>
              <a:ea typeface="Arial"/>
              <a:cs typeface="Arial"/>
              <a:sym typeface="Arial"/>
            </a:endParaRPr>
          </a:p>
        </p:txBody>
      </p:sp>
      <p:sp>
        <p:nvSpPr>
          <p:cNvPr id="94" name="Google Shape;94;p2"/>
          <p:cNvSpPr txBox="1"/>
          <p:nvPr/>
        </p:nvSpPr>
        <p:spPr>
          <a:xfrm>
            <a:off x="2781301" y="3025123"/>
            <a:ext cx="619140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vi-VN" sz="2800" b="1" i="1" u="none" strike="noStrike" cap="none" dirty="0">
                <a:solidFill>
                  <a:srgbClr val="FF0000"/>
                </a:solidFill>
                <a:latin typeface="Arial"/>
                <a:ea typeface="Arial"/>
                <a:cs typeface="Arial"/>
                <a:sym typeface="Arial"/>
              </a:rPr>
              <a:t>Chủ đề:</a:t>
            </a:r>
            <a:r>
              <a:rPr lang="en-US" sz="2800" b="1" i="1" u="none" strike="noStrike" cap="none" dirty="0">
                <a:solidFill>
                  <a:srgbClr val="FF0000"/>
                </a:solidFill>
                <a:latin typeface="Arial"/>
                <a:ea typeface="Arial"/>
                <a:cs typeface="Arial"/>
                <a:sym typeface="Arial"/>
              </a:rPr>
              <a:t> </a:t>
            </a:r>
            <a:r>
              <a:rPr lang="en-US" sz="2800" b="1" i="1" dirty="0" err="1">
                <a:solidFill>
                  <a:srgbClr val="FF0000"/>
                </a:solidFill>
              </a:rPr>
              <a:t>Hướng</a:t>
            </a:r>
            <a:r>
              <a:rPr lang="en-US" sz="2800" b="1" i="1" dirty="0">
                <a:solidFill>
                  <a:srgbClr val="FF0000"/>
                </a:solidFill>
              </a:rPr>
              <a:t> </a:t>
            </a:r>
            <a:r>
              <a:rPr lang="en-US" sz="2800" b="1" i="1" dirty="0" err="1">
                <a:solidFill>
                  <a:srgbClr val="FF0000"/>
                </a:solidFill>
              </a:rPr>
              <a:t>dẫn</a:t>
            </a:r>
            <a:r>
              <a:rPr lang="en-US" sz="2800" b="1" i="1" dirty="0">
                <a:solidFill>
                  <a:srgbClr val="FF0000"/>
                </a:solidFill>
              </a:rPr>
              <a:t> </a:t>
            </a:r>
            <a:r>
              <a:rPr lang="en-US" sz="2800" b="1" i="1" dirty="0" err="1">
                <a:solidFill>
                  <a:srgbClr val="FF0000"/>
                </a:solidFill>
              </a:rPr>
              <a:t>về</a:t>
            </a:r>
            <a:r>
              <a:rPr lang="en-US" sz="2800" b="1" i="1" dirty="0">
                <a:solidFill>
                  <a:srgbClr val="FF0000"/>
                </a:solidFill>
              </a:rPr>
              <a:t> </a:t>
            </a:r>
            <a:r>
              <a:rPr lang="en-US" sz="2800" b="1" i="1" dirty="0" err="1">
                <a:solidFill>
                  <a:srgbClr val="FF0000"/>
                </a:solidFill>
              </a:rPr>
              <a:t>Binance</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1" i="1" u="none" strike="noStrike" cap="none" dirty="0">
              <a:solidFill>
                <a:srgbClr val="FF0000"/>
              </a:solidFill>
              <a:latin typeface="Arial"/>
              <a:ea typeface="Arial"/>
              <a:cs typeface="Arial"/>
              <a:sym typeface="Arial"/>
            </a:endParaRPr>
          </a:p>
        </p:txBody>
      </p:sp>
      <p:sp>
        <p:nvSpPr>
          <p:cNvPr id="95" name="Google Shape;95;p2"/>
          <p:cNvSpPr txBox="1"/>
          <p:nvPr/>
        </p:nvSpPr>
        <p:spPr>
          <a:xfrm>
            <a:off x="5370786" y="4841005"/>
            <a:ext cx="3514596"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vi-VN" sz="2800" b="0" i="1" u="none" strike="noStrike" cap="none" dirty="0">
                <a:solidFill>
                  <a:schemeClr val="dk1"/>
                </a:solidFill>
                <a:latin typeface="Arial"/>
                <a:ea typeface="Arial"/>
                <a:cs typeface="Arial"/>
                <a:sym typeface="Arial"/>
              </a:rPr>
              <a:t>GV.</a:t>
            </a:r>
            <a:r>
              <a:rPr lang="en-US" sz="2800" i="1" dirty="0">
                <a:solidFill>
                  <a:schemeClr val="dk1"/>
                </a:solidFill>
              </a:rPr>
              <a:t>Đặng </a:t>
            </a:r>
            <a:r>
              <a:rPr lang="en-US" sz="2800" i="1" dirty="0" err="1">
                <a:solidFill>
                  <a:schemeClr val="dk1"/>
                </a:solidFill>
              </a:rPr>
              <a:t>Trí</a:t>
            </a:r>
            <a:r>
              <a:rPr lang="en-US" sz="2800" i="1" dirty="0">
                <a:solidFill>
                  <a:schemeClr val="dk1"/>
                </a:solidFill>
              </a:rPr>
              <a:t> Thanh</a:t>
            </a:r>
          </a:p>
          <a:p>
            <a:pPr marL="0" marR="0" lvl="0" indent="0" algn="l" rtl="0">
              <a:lnSpc>
                <a:spcPct val="100000"/>
              </a:lnSpc>
              <a:spcBef>
                <a:spcPts val="0"/>
              </a:spcBef>
              <a:spcAft>
                <a:spcPts val="0"/>
              </a:spcAft>
              <a:buClr>
                <a:srgbClr val="000000"/>
              </a:buClr>
              <a:buSzPts val="2800"/>
              <a:buFont typeface="Arial"/>
              <a:buNone/>
            </a:pPr>
            <a:r>
              <a:rPr lang="vi-VN" sz="2800" b="0" i="1" u="none" strike="noStrike" cap="none" dirty="0">
                <a:solidFill>
                  <a:schemeClr val="dk1"/>
                </a:solidFill>
                <a:latin typeface="Arial"/>
                <a:ea typeface="Arial"/>
                <a:cs typeface="Arial"/>
                <a:sym typeface="Arial"/>
              </a:rPr>
              <a:t>GV.</a:t>
            </a:r>
            <a:r>
              <a:rPr lang="en-US" sz="2800" b="0" i="1" u="none" strike="noStrike" cap="none" dirty="0" err="1">
                <a:solidFill>
                  <a:schemeClr val="dk1"/>
                </a:solidFill>
                <a:latin typeface="Arial"/>
                <a:ea typeface="Arial"/>
                <a:cs typeface="Arial"/>
                <a:sym typeface="Arial"/>
              </a:rPr>
              <a:t>Huỳnh</a:t>
            </a:r>
            <a:r>
              <a:rPr lang="en-US" sz="2800" b="0" i="1" u="none" strike="noStrike" cap="none" dirty="0">
                <a:solidFill>
                  <a:schemeClr val="dk1"/>
                </a:solidFill>
                <a:latin typeface="Arial"/>
                <a:ea typeface="Arial"/>
                <a:cs typeface="Arial"/>
                <a:sym typeface="Arial"/>
              </a:rPr>
              <a:t> </a:t>
            </a:r>
            <a:r>
              <a:rPr lang="en-US" sz="2800" b="0" i="1" u="none" strike="noStrike" cap="none" dirty="0" err="1">
                <a:solidFill>
                  <a:schemeClr val="dk1"/>
                </a:solidFill>
                <a:latin typeface="Arial"/>
                <a:ea typeface="Arial"/>
                <a:cs typeface="Arial"/>
                <a:sym typeface="Arial"/>
              </a:rPr>
              <a:t>Văn</a:t>
            </a:r>
            <a:r>
              <a:rPr lang="en-US" sz="2800" b="0" i="1" u="none" strike="noStrike" cap="none" dirty="0">
                <a:solidFill>
                  <a:schemeClr val="dk1"/>
                </a:solidFill>
                <a:latin typeface="Arial"/>
                <a:ea typeface="Arial"/>
                <a:cs typeface="Arial"/>
                <a:sym typeface="Arial"/>
              </a:rPr>
              <a:t> Nam</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800" y="154525"/>
            <a:ext cx="6865800" cy="461700"/>
          </a:xfrm>
          <a:prstGeom prst="rect">
            <a:avLst/>
          </a:prstGeom>
          <a:noFill/>
          <a:ln>
            <a:noFill/>
          </a:ln>
        </p:spPr>
        <p:txBody>
          <a:bodyPr spcFirstLastPara="1" wrap="square" lIns="91425" tIns="45700" rIns="91425" bIns="45700" anchor="t" anchorCtr="0">
            <a:spAutoFit/>
          </a:bodyPr>
          <a:lstStyle/>
          <a:p>
            <a:pPr algn="l"/>
            <a:r>
              <a:rPr lang="vi-VN" sz="2400" b="1" i="0" dirty="0">
                <a:solidFill>
                  <a:schemeClr val="bg1"/>
                </a:solidFill>
                <a:effectLst/>
                <a:latin typeface="+mn-lt"/>
              </a:rPr>
              <a:t>Hướng dẫn đăng ký trên Ứng dụng Binance</a:t>
            </a:r>
          </a:p>
        </p:txBody>
      </p:sp>
      <p:sp>
        <p:nvSpPr>
          <p:cNvPr id="101" name="Google Shape;101;p3"/>
          <p:cNvSpPr txBox="1"/>
          <p:nvPr/>
        </p:nvSpPr>
        <p:spPr>
          <a:xfrm>
            <a:off x="225287" y="795129"/>
            <a:ext cx="8605675" cy="4418561"/>
          </a:xfrm>
          <a:prstGeom prst="rect">
            <a:avLst/>
          </a:prstGeom>
          <a:noFill/>
          <a:ln>
            <a:noFill/>
          </a:ln>
        </p:spPr>
        <p:txBody>
          <a:bodyPr spcFirstLastPara="1" wrap="square" lIns="91425" tIns="91425" rIns="91425" bIns="91425" anchor="t" anchorCtr="0">
            <a:noAutofit/>
          </a:bodyPr>
          <a:lstStyle/>
          <a:p>
            <a:pPr algn="just"/>
            <a:r>
              <a:rPr lang="vi-VN" sz="2000" b="1" i="0" dirty="0">
                <a:solidFill>
                  <a:srgbClr val="212529"/>
                </a:solidFill>
                <a:effectLst/>
                <a:latin typeface="+mn-lt"/>
              </a:rPr>
              <a:t>Hướng dẫn cách thực hiện rút Coin từ sàn Binance</a:t>
            </a:r>
            <a:endParaRPr lang="vi-VN" sz="2000" b="0" i="0" dirty="0">
              <a:solidFill>
                <a:srgbClr val="212529"/>
              </a:solidFill>
              <a:effectLst/>
              <a:latin typeface="+mn-lt"/>
            </a:endParaRPr>
          </a:p>
          <a:p>
            <a:pPr algn="just">
              <a:buFont typeface="Arial" panose="020B0604020202020204" pitchFamily="34" charset="0"/>
              <a:buChar char="•"/>
            </a:pPr>
            <a:r>
              <a:rPr lang="vi-VN" sz="2000" b="0" i="0" dirty="0">
                <a:solidFill>
                  <a:srgbClr val="212529"/>
                </a:solidFill>
                <a:effectLst/>
                <a:latin typeface="+mn-lt"/>
              </a:rPr>
              <a:t> Bước 1: Chọn mục </a:t>
            </a:r>
            <a:r>
              <a:rPr lang="vi-VN" sz="2000" b="1" i="0" dirty="0">
                <a:solidFill>
                  <a:srgbClr val="212529"/>
                </a:solidFill>
                <a:effectLst/>
                <a:latin typeface="+mn-lt"/>
              </a:rPr>
              <a:t>“Ví”</a:t>
            </a:r>
            <a:r>
              <a:rPr lang="vi-VN" sz="2000" b="0" i="0" dirty="0">
                <a:solidFill>
                  <a:srgbClr val="212529"/>
                </a:solidFill>
                <a:effectLst/>
                <a:latin typeface="+mn-lt"/>
              </a:rPr>
              <a:t> và chọn </a:t>
            </a:r>
            <a:r>
              <a:rPr lang="vi-VN" sz="2000" b="1" i="0" dirty="0">
                <a:solidFill>
                  <a:srgbClr val="212529"/>
                </a:solidFill>
                <a:effectLst/>
                <a:latin typeface="+mn-lt"/>
              </a:rPr>
              <a:t>“Fiat và Spot”</a:t>
            </a:r>
            <a:r>
              <a:rPr lang="vi-VN" sz="2000" b="0" i="0" dirty="0">
                <a:solidFill>
                  <a:srgbClr val="212529"/>
                </a:solidFill>
                <a:effectLst/>
                <a:latin typeface="+mn-lt"/>
              </a:rPr>
              <a:t>.</a:t>
            </a:r>
          </a:p>
          <a:p>
            <a:pPr algn="just">
              <a:buFont typeface="Arial" panose="020B0604020202020204" pitchFamily="34" charset="0"/>
              <a:buChar char="•"/>
            </a:pPr>
            <a:r>
              <a:rPr lang="vi-VN" sz="2000" b="0" i="0" dirty="0">
                <a:solidFill>
                  <a:srgbClr val="212529"/>
                </a:solidFill>
                <a:effectLst/>
                <a:latin typeface="+mn-lt"/>
              </a:rPr>
              <a:t> Bước 2: Chọn mục </a:t>
            </a:r>
            <a:r>
              <a:rPr lang="vi-VN" sz="2000" b="1" i="0" dirty="0">
                <a:solidFill>
                  <a:srgbClr val="212529"/>
                </a:solidFill>
                <a:effectLst/>
                <a:latin typeface="+mn-lt"/>
              </a:rPr>
              <a:t>“Rút tiền”</a:t>
            </a:r>
            <a:r>
              <a:rPr lang="vi-VN" sz="2000" b="0" i="0" dirty="0">
                <a:solidFill>
                  <a:srgbClr val="212529"/>
                </a:solidFill>
                <a:effectLst/>
                <a:latin typeface="+mn-lt"/>
              </a:rPr>
              <a:t>.</a:t>
            </a:r>
          </a:p>
          <a:p>
            <a:pPr algn="just">
              <a:buFont typeface="Arial" panose="020B0604020202020204" pitchFamily="34" charset="0"/>
              <a:buChar char="•"/>
            </a:pPr>
            <a:r>
              <a:rPr lang="vi-VN" sz="2000" b="0" i="0" dirty="0">
                <a:solidFill>
                  <a:srgbClr val="212529"/>
                </a:solidFill>
                <a:effectLst/>
                <a:latin typeface="+mn-lt"/>
              </a:rPr>
              <a:t> Bước 3: Chọn đồng coin cần rút, nhập địa chỉ ví, chọn mạng lưới rút tiền phù hợp và nhập số lượng coin muốn rút (đối với USDT rút tối thiểu là 10) và chọn </a:t>
            </a:r>
            <a:r>
              <a:rPr lang="vi-VN" sz="2000" b="1" i="0" dirty="0">
                <a:solidFill>
                  <a:srgbClr val="212529"/>
                </a:solidFill>
                <a:effectLst/>
                <a:latin typeface="+mn-lt"/>
              </a:rPr>
              <a:t>“Rút”</a:t>
            </a:r>
            <a:r>
              <a:rPr lang="vi-VN" sz="2000" b="0" i="0" dirty="0">
                <a:solidFill>
                  <a:srgbClr val="212529"/>
                </a:solidFill>
                <a:effectLst/>
                <a:latin typeface="+mn-lt"/>
              </a:rPr>
              <a:t> để hoàn thành.</a:t>
            </a:r>
          </a:p>
        </p:txBody>
      </p:sp>
      <p:pic>
        <p:nvPicPr>
          <p:cNvPr id="58370" name="Picture 2" descr="buoc-3-rut-coin">
            <a:extLst>
              <a:ext uri="{FF2B5EF4-FFF2-40B4-BE49-F238E27FC236}">
                <a16:creationId xmlns:a16="http://schemas.microsoft.com/office/drawing/2014/main" id="{9BB1F077-9888-E7D7-D386-51486AD51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0" y="2743199"/>
            <a:ext cx="9138000" cy="3319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63630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800" y="154525"/>
            <a:ext cx="6865800" cy="461700"/>
          </a:xfrm>
          <a:prstGeom prst="rect">
            <a:avLst/>
          </a:prstGeom>
          <a:noFill/>
          <a:ln>
            <a:noFill/>
          </a:ln>
        </p:spPr>
        <p:txBody>
          <a:bodyPr spcFirstLastPara="1" wrap="square" lIns="91425" tIns="45700" rIns="91425" bIns="45700" anchor="t" anchorCtr="0">
            <a:spAutoFit/>
          </a:bodyPr>
          <a:lstStyle/>
          <a:p>
            <a:pPr algn="l"/>
            <a:r>
              <a:rPr lang="vi-VN" sz="2400" b="1" i="0" dirty="0">
                <a:solidFill>
                  <a:schemeClr val="bg1"/>
                </a:solidFill>
                <a:effectLst/>
                <a:latin typeface="+mn-lt"/>
              </a:rPr>
              <a:t>Hướng dẫn đăng ký trên Ứng dụng Binance</a:t>
            </a:r>
          </a:p>
        </p:txBody>
      </p:sp>
      <p:sp>
        <p:nvSpPr>
          <p:cNvPr id="101" name="Google Shape;101;p3"/>
          <p:cNvSpPr txBox="1"/>
          <p:nvPr/>
        </p:nvSpPr>
        <p:spPr>
          <a:xfrm>
            <a:off x="225287" y="795129"/>
            <a:ext cx="8605675" cy="4418561"/>
          </a:xfrm>
          <a:prstGeom prst="rect">
            <a:avLst/>
          </a:prstGeom>
          <a:noFill/>
          <a:ln>
            <a:noFill/>
          </a:ln>
        </p:spPr>
        <p:txBody>
          <a:bodyPr spcFirstLastPara="1" wrap="square" lIns="91425" tIns="91425" rIns="91425" bIns="91425" anchor="t" anchorCtr="0">
            <a:noAutofit/>
          </a:bodyPr>
          <a:lstStyle/>
          <a:p>
            <a:pPr algn="l"/>
            <a:r>
              <a:rPr lang="vi-VN" sz="2000" b="1" i="0" dirty="0">
                <a:solidFill>
                  <a:srgbClr val="212529"/>
                </a:solidFill>
                <a:effectLst/>
                <a:latin typeface="+mn-lt"/>
              </a:rPr>
              <a:t>Hướng dẫn cách mua Coin trên Binance đơn giản</a:t>
            </a:r>
          </a:p>
          <a:p>
            <a:pPr algn="l"/>
            <a:endParaRPr lang="vi-VN" sz="2000" b="0" i="0" dirty="0">
              <a:solidFill>
                <a:srgbClr val="212529"/>
              </a:solidFill>
              <a:effectLst/>
              <a:latin typeface="+mn-lt"/>
            </a:endParaRPr>
          </a:p>
          <a:p>
            <a:pPr algn="just"/>
            <a:r>
              <a:rPr lang="vi-VN" sz="2000" b="0" i="0" dirty="0">
                <a:solidFill>
                  <a:srgbClr val="212529"/>
                </a:solidFill>
                <a:effectLst/>
                <a:latin typeface="+mn-lt"/>
              </a:rPr>
              <a:t>Hiện tại trên Binance chủ yếu có 3 cách để mua Coin bằng VND bao gồm: giao dịch P2P, mua coin qua Remitano và mua qua người có uy tín. </a:t>
            </a:r>
          </a:p>
          <a:p>
            <a:pPr algn="just"/>
            <a:endParaRPr lang="vi-VN" sz="2000" dirty="0">
              <a:solidFill>
                <a:srgbClr val="212529"/>
              </a:solidFill>
              <a:latin typeface="+mn-lt"/>
            </a:endParaRPr>
          </a:p>
          <a:p>
            <a:pPr algn="just"/>
            <a:r>
              <a:rPr lang="vi-VN" sz="2000" b="0" i="0" dirty="0">
                <a:solidFill>
                  <a:srgbClr val="212529"/>
                </a:solidFill>
                <a:effectLst/>
                <a:latin typeface="+mn-lt"/>
              </a:rPr>
              <a:t>Trong đó, hình thức P2P là phổ biến và được nhiều người sử dụng. Với cách này, nhà đầu tư sẽ thanh toán tiền mặt bằng nhiều hình thức khác nhau như chuyển qua thẻ ngân hàng (rút tiền từ Binance về ngân hàng), ví MoMo, ViettelPay, Zalo Pay, PayPal,…</a:t>
            </a:r>
          </a:p>
          <a:p>
            <a:pPr algn="just"/>
            <a:endParaRPr lang="vi-VN" sz="2000" b="0" i="0" dirty="0">
              <a:solidFill>
                <a:srgbClr val="212529"/>
              </a:solidFill>
              <a:effectLst/>
              <a:latin typeface="+mn-lt"/>
            </a:endParaRPr>
          </a:p>
          <a:p>
            <a:pPr algn="just"/>
            <a:r>
              <a:rPr lang="vi-VN" sz="2000" b="0" i="1" dirty="0">
                <a:solidFill>
                  <a:srgbClr val="212529"/>
                </a:solidFill>
                <a:effectLst/>
                <a:latin typeface="+mn-lt"/>
              </a:rPr>
              <a:t>Giao dịch P2P hiện tại sẽ được hỗ trợ 7 loại đồng coin phổ biến bao gồm: USDT, BTC, BUSD, BNB, ETH, DOGE, DAI. Các bước rút coin như sau:</a:t>
            </a:r>
            <a:endParaRPr lang="vi-VN" sz="2000" b="0" i="0" dirty="0">
              <a:solidFill>
                <a:srgbClr val="212529"/>
              </a:solidFill>
              <a:effectLst/>
              <a:latin typeface="+mn-lt"/>
            </a:endParaRPr>
          </a:p>
        </p:txBody>
      </p:sp>
    </p:spTree>
    <p:extLst>
      <p:ext uri="{BB962C8B-B14F-4D97-AF65-F5344CB8AC3E}">
        <p14:creationId xmlns:p14="http://schemas.microsoft.com/office/powerpoint/2010/main" val="1256326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800" y="154525"/>
            <a:ext cx="6865800" cy="461700"/>
          </a:xfrm>
          <a:prstGeom prst="rect">
            <a:avLst/>
          </a:prstGeom>
          <a:noFill/>
          <a:ln>
            <a:noFill/>
          </a:ln>
        </p:spPr>
        <p:txBody>
          <a:bodyPr spcFirstLastPara="1" wrap="square" lIns="91425" tIns="45700" rIns="91425" bIns="45700" anchor="t" anchorCtr="0">
            <a:spAutoFit/>
          </a:bodyPr>
          <a:lstStyle/>
          <a:p>
            <a:pPr algn="l"/>
            <a:r>
              <a:rPr lang="vi-VN" sz="2400" b="1" i="0" dirty="0">
                <a:solidFill>
                  <a:schemeClr val="bg1"/>
                </a:solidFill>
                <a:effectLst/>
                <a:latin typeface="+mn-lt"/>
              </a:rPr>
              <a:t>Hướng dẫn đăng ký trên Ứng dụng Binance</a:t>
            </a:r>
          </a:p>
        </p:txBody>
      </p:sp>
      <p:sp>
        <p:nvSpPr>
          <p:cNvPr id="101" name="Google Shape;101;p3"/>
          <p:cNvSpPr txBox="1"/>
          <p:nvPr/>
        </p:nvSpPr>
        <p:spPr>
          <a:xfrm>
            <a:off x="225287" y="795129"/>
            <a:ext cx="8605675" cy="4418561"/>
          </a:xfrm>
          <a:prstGeom prst="rect">
            <a:avLst/>
          </a:prstGeom>
          <a:noFill/>
          <a:ln>
            <a:noFill/>
          </a:ln>
        </p:spPr>
        <p:txBody>
          <a:bodyPr spcFirstLastPara="1" wrap="square" lIns="91425" tIns="91425" rIns="91425" bIns="91425" anchor="t" anchorCtr="0">
            <a:noAutofit/>
          </a:bodyPr>
          <a:lstStyle/>
          <a:p>
            <a:pPr algn="just">
              <a:buFont typeface="Arial" panose="020B0604020202020204" pitchFamily="34" charset="0"/>
              <a:buChar char="•"/>
            </a:pPr>
            <a:r>
              <a:rPr lang="vi-VN" sz="2000" b="0" i="0" dirty="0">
                <a:solidFill>
                  <a:srgbClr val="212529"/>
                </a:solidFill>
                <a:effectLst/>
                <a:latin typeface="+mn-lt"/>
              </a:rPr>
              <a:t> Bước 1: Để bắt đầu, hãy di chuyển chuột đến phần </a:t>
            </a:r>
            <a:r>
              <a:rPr lang="vi-VN" sz="2000" b="1" i="0" dirty="0">
                <a:solidFill>
                  <a:srgbClr val="212529"/>
                </a:solidFill>
                <a:effectLst/>
                <a:latin typeface="+mn-lt"/>
              </a:rPr>
              <a:t>“Giao dịch”</a:t>
            </a:r>
            <a:r>
              <a:rPr lang="vi-VN" sz="2000" b="0" i="0" dirty="0">
                <a:solidFill>
                  <a:srgbClr val="212529"/>
                </a:solidFill>
                <a:effectLst/>
                <a:latin typeface="+mn-lt"/>
              </a:rPr>
              <a:t> và chọn mục </a:t>
            </a:r>
            <a:r>
              <a:rPr lang="vi-VN" sz="2000" b="1" i="0" dirty="0">
                <a:solidFill>
                  <a:srgbClr val="212529"/>
                </a:solidFill>
                <a:effectLst/>
                <a:latin typeface="+mn-lt"/>
              </a:rPr>
              <a:t>“Tài khoản P2P”</a:t>
            </a:r>
            <a:r>
              <a:rPr lang="vi-VN" sz="2000" b="0" i="0" dirty="0">
                <a:solidFill>
                  <a:srgbClr val="212529"/>
                </a:solidFill>
                <a:effectLst/>
                <a:latin typeface="+mn-lt"/>
              </a:rPr>
              <a:t>.</a:t>
            </a:r>
          </a:p>
          <a:p>
            <a:pPr algn="just">
              <a:buFont typeface="Arial" panose="020B0604020202020204" pitchFamily="34" charset="0"/>
              <a:buChar char="•"/>
            </a:pPr>
            <a:r>
              <a:rPr lang="vi-VN" sz="2000" b="0" i="0" dirty="0">
                <a:solidFill>
                  <a:srgbClr val="212529"/>
                </a:solidFill>
                <a:effectLst/>
                <a:latin typeface="+mn-lt"/>
              </a:rPr>
              <a:t> Bước 2: Chọn</a:t>
            </a:r>
            <a:r>
              <a:rPr lang="vi-VN" sz="2000" b="1" i="0" dirty="0">
                <a:solidFill>
                  <a:srgbClr val="212529"/>
                </a:solidFill>
                <a:effectLst/>
                <a:latin typeface="+mn-lt"/>
              </a:rPr>
              <a:t> “USDT”</a:t>
            </a:r>
            <a:r>
              <a:rPr lang="vi-VN" sz="2000" b="0" i="0" dirty="0">
                <a:solidFill>
                  <a:srgbClr val="212529"/>
                </a:solidFill>
                <a:effectLst/>
                <a:latin typeface="+mn-lt"/>
              </a:rPr>
              <a:t> để bắt đầu mua. Lưu ý, nhà đầu tư nên nhập vào số tiền VNĐ tương ứng với số USDT cần mua, sau đó chọn thanh toán bằng VND và chọn Phương thức thanh toán.</a:t>
            </a:r>
          </a:p>
        </p:txBody>
      </p:sp>
      <p:pic>
        <p:nvPicPr>
          <p:cNvPr id="60418" name="Picture 2" descr="buoc-3-giao-dich-p2p">
            <a:extLst>
              <a:ext uri="{FF2B5EF4-FFF2-40B4-BE49-F238E27FC236}">
                <a16:creationId xmlns:a16="http://schemas.microsoft.com/office/drawing/2014/main" id="{3F123B8E-EC17-4511-324D-471CABD55A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510444"/>
            <a:ext cx="9143999" cy="3552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791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800" y="154525"/>
            <a:ext cx="6865800" cy="461700"/>
          </a:xfrm>
          <a:prstGeom prst="rect">
            <a:avLst/>
          </a:prstGeom>
          <a:noFill/>
          <a:ln>
            <a:noFill/>
          </a:ln>
        </p:spPr>
        <p:txBody>
          <a:bodyPr spcFirstLastPara="1" wrap="square" lIns="91425" tIns="45700" rIns="91425" bIns="45700" anchor="t" anchorCtr="0">
            <a:spAutoFit/>
          </a:bodyPr>
          <a:lstStyle/>
          <a:p>
            <a:pPr algn="l"/>
            <a:r>
              <a:rPr lang="vi-VN" sz="2400" b="1" i="0" dirty="0">
                <a:solidFill>
                  <a:schemeClr val="bg1"/>
                </a:solidFill>
                <a:effectLst/>
                <a:latin typeface="+mn-lt"/>
              </a:rPr>
              <a:t>Hướng dẫn đăng ký trên Ứng dụng Binance</a:t>
            </a:r>
          </a:p>
        </p:txBody>
      </p:sp>
      <p:sp>
        <p:nvSpPr>
          <p:cNvPr id="101" name="Google Shape;101;p3"/>
          <p:cNvSpPr txBox="1"/>
          <p:nvPr/>
        </p:nvSpPr>
        <p:spPr>
          <a:xfrm>
            <a:off x="225287" y="795129"/>
            <a:ext cx="8605675" cy="4418561"/>
          </a:xfrm>
          <a:prstGeom prst="rect">
            <a:avLst/>
          </a:prstGeom>
          <a:noFill/>
          <a:ln>
            <a:noFill/>
          </a:ln>
        </p:spPr>
        <p:txBody>
          <a:bodyPr spcFirstLastPara="1" wrap="square" lIns="91425" tIns="91425" rIns="91425" bIns="91425" anchor="t" anchorCtr="0">
            <a:noAutofit/>
          </a:bodyPr>
          <a:lstStyle/>
          <a:p>
            <a:pPr algn="just">
              <a:buFont typeface="Arial" panose="020B0604020202020204" pitchFamily="34" charset="0"/>
              <a:buChar char="•"/>
            </a:pPr>
            <a:r>
              <a:rPr lang="vi-VN" sz="2000" b="0" i="0" dirty="0">
                <a:solidFill>
                  <a:srgbClr val="212529"/>
                </a:solidFill>
                <a:effectLst/>
                <a:latin typeface="+mn-lt"/>
              </a:rPr>
              <a:t> Bước 3: Trên màn hình hình sẽ hiện ra rất nhiều người bán khác nhau, nhà đầu tư sẽ chọn người có giá bán thích hợp. Đối với phần Giới hạn/Khả dụng có nghĩa là nhà đầu tư chỉ được mua trong khoảng mà người bán đã đặt (ví dụ khoảng khả dụng của người bán số 1 là 1.000.000đ – 5.000.000đ).</a:t>
            </a:r>
          </a:p>
        </p:txBody>
      </p:sp>
      <p:pic>
        <p:nvPicPr>
          <p:cNvPr id="60418" name="Picture 2" descr="buoc-3-giao-dich-p2p">
            <a:extLst>
              <a:ext uri="{FF2B5EF4-FFF2-40B4-BE49-F238E27FC236}">
                <a16:creationId xmlns:a16="http://schemas.microsoft.com/office/drawing/2014/main" id="{3F123B8E-EC17-4511-324D-471CABD55A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510444"/>
            <a:ext cx="9143999" cy="3552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410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800" y="154525"/>
            <a:ext cx="6865800" cy="461700"/>
          </a:xfrm>
          <a:prstGeom prst="rect">
            <a:avLst/>
          </a:prstGeom>
          <a:noFill/>
          <a:ln>
            <a:noFill/>
          </a:ln>
        </p:spPr>
        <p:txBody>
          <a:bodyPr spcFirstLastPara="1" wrap="square" lIns="91425" tIns="45700" rIns="91425" bIns="45700" anchor="t" anchorCtr="0">
            <a:spAutoFit/>
          </a:bodyPr>
          <a:lstStyle/>
          <a:p>
            <a:pPr algn="l"/>
            <a:r>
              <a:rPr lang="vi-VN" sz="2400" b="1" i="0" dirty="0">
                <a:solidFill>
                  <a:schemeClr val="bg1"/>
                </a:solidFill>
                <a:effectLst/>
                <a:latin typeface="+mn-lt"/>
              </a:rPr>
              <a:t>Hướng dẫn đăng ký trên Ứng dụng Binance</a:t>
            </a:r>
          </a:p>
        </p:txBody>
      </p:sp>
      <p:sp>
        <p:nvSpPr>
          <p:cNvPr id="101" name="Google Shape;101;p3"/>
          <p:cNvSpPr txBox="1"/>
          <p:nvPr/>
        </p:nvSpPr>
        <p:spPr>
          <a:xfrm>
            <a:off x="225287" y="795129"/>
            <a:ext cx="8605675" cy="4418561"/>
          </a:xfrm>
          <a:prstGeom prst="rect">
            <a:avLst/>
          </a:prstGeom>
          <a:noFill/>
          <a:ln>
            <a:noFill/>
          </a:ln>
        </p:spPr>
        <p:txBody>
          <a:bodyPr spcFirstLastPara="1" wrap="square" lIns="91425" tIns="91425" rIns="91425" bIns="91425" anchor="t" anchorCtr="0">
            <a:noAutofit/>
          </a:bodyPr>
          <a:lstStyle/>
          <a:p>
            <a:pPr algn="just">
              <a:buFont typeface="Arial" panose="020B0604020202020204" pitchFamily="34" charset="0"/>
              <a:buChar char="•"/>
            </a:pPr>
            <a:r>
              <a:rPr lang="vi-VN" sz="2000" b="0" i="0" dirty="0">
                <a:solidFill>
                  <a:srgbClr val="212529"/>
                </a:solidFill>
                <a:effectLst/>
                <a:latin typeface="+mn-lt"/>
              </a:rPr>
              <a:t> Bước 4: Chọn </a:t>
            </a:r>
            <a:r>
              <a:rPr lang="vi-VN" sz="2000" b="1" i="0" dirty="0">
                <a:solidFill>
                  <a:srgbClr val="212529"/>
                </a:solidFill>
                <a:effectLst/>
                <a:latin typeface="+mn-lt"/>
              </a:rPr>
              <a:t>“Mua USDT”</a:t>
            </a:r>
            <a:r>
              <a:rPr lang="vi-VN" sz="2000" b="0" i="0" dirty="0">
                <a:solidFill>
                  <a:srgbClr val="212529"/>
                </a:solidFill>
                <a:effectLst/>
                <a:latin typeface="+mn-lt"/>
              </a:rPr>
              <a:t> để bắt đầu mua và nhập số lượng USDT muốn mua. Khi đó, phần </a:t>
            </a:r>
            <a:r>
              <a:rPr lang="vi-VN" sz="2000" b="1" i="0" dirty="0">
                <a:solidFill>
                  <a:srgbClr val="212529"/>
                </a:solidFill>
                <a:effectLst/>
                <a:latin typeface="+mn-lt"/>
              </a:rPr>
              <a:t>“Tôi muốn trả”</a:t>
            </a:r>
            <a:r>
              <a:rPr lang="vi-VN" sz="2000" b="0" i="0" dirty="0">
                <a:solidFill>
                  <a:srgbClr val="212529"/>
                </a:solidFill>
                <a:effectLst/>
                <a:latin typeface="+mn-lt"/>
              </a:rPr>
              <a:t> sẽ hiện số tiền VND tương ứng với số USDT đã nhập và nhà đầu tư chọn</a:t>
            </a:r>
            <a:r>
              <a:rPr lang="vi-VN" sz="2000" b="1" i="0" dirty="0">
                <a:solidFill>
                  <a:srgbClr val="212529"/>
                </a:solidFill>
                <a:effectLst/>
                <a:latin typeface="+mn-lt"/>
              </a:rPr>
              <a:t> “Mua USDT”</a:t>
            </a:r>
            <a:r>
              <a:rPr lang="vi-VN" sz="2000" b="0" i="0" dirty="0">
                <a:solidFill>
                  <a:srgbClr val="212529"/>
                </a:solidFill>
                <a:effectLst/>
                <a:latin typeface="+mn-lt"/>
              </a:rPr>
              <a:t>.</a:t>
            </a:r>
          </a:p>
        </p:txBody>
      </p:sp>
      <p:pic>
        <p:nvPicPr>
          <p:cNvPr id="62466" name="Picture 2" descr="buoc-4-giao-dich-p2p">
            <a:extLst>
              <a:ext uri="{FF2B5EF4-FFF2-40B4-BE49-F238E27FC236}">
                <a16:creationId xmlns:a16="http://schemas.microsoft.com/office/drawing/2014/main" id="{87AC892A-0474-6BB8-88EA-AB5EE13639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846471"/>
            <a:ext cx="9144000" cy="421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5686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800" y="154525"/>
            <a:ext cx="6865800" cy="461700"/>
          </a:xfrm>
          <a:prstGeom prst="rect">
            <a:avLst/>
          </a:prstGeom>
          <a:noFill/>
          <a:ln>
            <a:noFill/>
          </a:ln>
        </p:spPr>
        <p:txBody>
          <a:bodyPr spcFirstLastPara="1" wrap="square" lIns="91425" tIns="45700" rIns="91425" bIns="45700" anchor="t" anchorCtr="0">
            <a:spAutoFit/>
          </a:bodyPr>
          <a:lstStyle/>
          <a:p>
            <a:pPr algn="l"/>
            <a:r>
              <a:rPr lang="vi-VN" sz="2400" b="1" i="0" dirty="0">
                <a:solidFill>
                  <a:schemeClr val="bg1"/>
                </a:solidFill>
                <a:effectLst/>
                <a:latin typeface="+mn-lt"/>
              </a:rPr>
              <a:t>Hướng dẫn đăng ký trên Ứng dụng Binance</a:t>
            </a:r>
          </a:p>
        </p:txBody>
      </p:sp>
      <p:sp>
        <p:nvSpPr>
          <p:cNvPr id="101" name="Google Shape;101;p3"/>
          <p:cNvSpPr txBox="1"/>
          <p:nvPr/>
        </p:nvSpPr>
        <p:spPr>
          <a:xfrm>
            <a:off x="225287" y="795129"/>
            <a:ext cx="8605675" cy="4418561"/>
          </a:xfrm>
          <a:prstGeom prst="rect">
            <a:avLst/>
          </a:prstGeom>
          <a:noFill/>
          <a:ln>
            <a:noFill/>
          </a:ln>
        </p:spPr>
        <p:txBody>
          <a:bodyPr spcFirstLastPara="1" wrap="square" lIns="91425" tIns="91425" rIns="91425" bIns="91425" anchor="t" anchorCtr="0">
            <a:noAutofit/>
          </a:bodyPr>
          <a:lstStyle/>
          <a:p>
            <a:pPr algn="just">
              <a:buFont typeface="Arial" panose="020B0604020202020204" pitchFamily="34" charset="0"/>
              <a:buChar char="•"/>
            </a:pPr>
            <a:r>
              <a:rPr lang="vi-VN" sz="2000" b="0" i="0" dirty="0">
                <a:solidFill>
                  <a:srgbClr val="212529"/>
                </a:solidFill>
                <a:effectLst/>
                <a:latin typeface="+mn-lt"/>
              </a:rPr>
              <a:t> Bước 5: Thông tin thanh toán của người bán sẽ xuất hiện trên màn hình, nhà đầu tư chỉ cần thực hiện chuyển khoản (lưu ý cần thực hiện trong 15 phút) và chọn “Đã chuyển tiền, tiếp theo”. Cuối cùng là chọn mục “Xác nhận” để hoàn tất.</a:t>
            </a:r>
          </a:p>
        </p:txBody>
      </p:sp>
      <p:pic>
        <p:nvPicPr>
          <p:cNvPr id="62466" name="Picture 2" descr="buoc-4-giao-dich-p2p">
            <a:extLst>
              <a:ext uri="{FF2B5EF4-FFF2-40B4-BE49-F238E27FC236}">
                <a16:creationId xmlns:a16="http://schemas.microsoft.com/office/drawing/2014/main" id="{87AC892A-0474-6BB8-88EA-AB5EE13639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61309"/>
            <a:ext cx="9144000" cy="3901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310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800" y="154525"/>
            <a:ext cx="6865800" cy="461700"/>
          </a:xfrm>
          <a:prstGeom prst="rect">
            <a:avLst/>
          </a:prstGeom>
          <a:noFill/>
          <a:ln>
            <a:noFill/>
          </a:ln>
        </p:spPr>
        <p:txBody>
          <a:bodyPr spcFirstLastPara="1" wrap="square" lIns="91425" tIns="45700" rIns="91425" bIns="45700" anchor="t" anchorCtr="0">
            <a:spAutoFit/>
          </a:bodyPr>
          <a:lstStyle/>
          <a:p>
            <a:pPr algn="l"/>
            <a:r>
              <a:rPr lang="vi-VN" sz="2400" b="1" i="0" dirty="0">
                <a:solidFill>
                  <a:schemeClr val="bg1"/>
                </a:solidFill>
                <a:effectLst/>
                <a:latin typeface="+mn-lt"/>
              </a:rPr>
              <a:t>Hướng dẫn đăng ký trên Ứng dụng Binance</a:t>
            </a:r>
          </a:p>
        </p:txBody>
      </p:sp>
      <p:sp>
        <p:nvSpPr>
          <p:cNvPr id="101" name="Google Shape;101;p3"/>
          <p:cNvSpPr txBox="1"/>
          <p:nvPr/>
        </p:nvSpPr>
        <p:spPr>
          <a:xfrm>
            <a:off x="225287" y="795129"/>
            <a:ext cx="8605675" cy="4418561"/>
          </a:xfrm>
          <a:prstGeom prst="rect">
            <a:avLst/>
          </a:prstGeom>
          <a:noFill/>
          <a:ln>
            <a:noFill/>
          </a:ln>
        </p:spPr>
        <p:txBody>
          <a:bodyPr spcFirstLastPara="1" wrap="square" lIns="91425" tIns="91425" rIns="91425" bIns="91425" anchor="t" anchorCtr="0">
            <a:noAutofit/>
          </a:bodyPr>
          <a:lstStyle/>
          <a:p>
            <a:pPr algn="l"/>
            <a:r>
              <a:rPr lang="vi-VN" sz="2000" b="1" i="0" dirty="0">
                <a:solidFill>
                  <a:srgbClr val="212529"/>
                </a:solidFill>
                <a:effectLst/>
                <a:latin typeface="+mn-lt"/>
              </a:rPr>
              <a:t>Hướng dẫn cách bán Coin trên sàn Binance</a:t>
            </a:r>
            <a:endParaRPr lang="vi-VN" sz="2000" b="0" i="0" dirty="0">
              <a:solidFill>
                <a:srgbClr val="212529"/>
              </a:solidFill>
              <a:effectLst/>
              <a:latin typeface="+mn-lt"/>
            </a:endParaRPr>
          </a:p>
          <a:p>
            <a:pPr algn="just"/>
            <a:r>
              <a:rPr lang="vi-VN" sz="2000" b="0" i="0" dirty="0">
                <a:solidFill>
                  <a:srgbClr val="212529"/>
                </a:solidFill>
                <a:effectLst/>
                <a:latin typeface="+mn-lt"/>
              </a:rPr>
              <a:t>Theo hướng dẫn giao dịch trên Binance, nhà đầu tư có thể bán Coin và nhận trực tiếp tiền VND thông qua tài khoản ngân hàng hoặc một số hình thức khác như ví MoMo, ví Zalo Pay, ViettelPay,…</a:t>
            </a:r>
          </a:p>
        </p:txBody>
      </p:sp>
      <p:pic>
        <p:nvPicPr>
          <p:cNvPr id="64514" name="Picture 2" descr="mua-ban-coin">
            <a:extLst>
              <a:ext uri="{FF2B5EF4-FFF2-40B4-BE49-F238E27FC236}">
                <a16:creationId xmlns:a16="http://schemas.microsoft.com/office/drawing/2014/main" id="{768C0E2C-77C4-0045-BA62-1F452D166C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205304"/>
            <a:ext cx="9144000" cy="3857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75688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800" y="154525"/>
            <a:ext cx="6865800" cy="461700"/>
          </a:xfrm>
          <a:prstGeom prst="rect">
            <a:avLst/>
          </a:prstGeom>
          <a:noFill/>
          <a:ln>
            <a:noFill/>
          </a:ln>
        </p:spPr>
        <p:txBody>
          <a:bodyPr spcFirstLastPara="1" wrap="square" lIns="91425" tIns="45700" rIns="91425" bIns="45700" anchor="t" anchorCtr="0">
            <a:spAutoFit/>
          </a:bodyPr>
          <a:lstStyle/>
          <a:p>
            <a:pPr algn="l"/>
            <a:r>
              <a:rPr lang="vi-VN" sz="2400" b="1" i="0" dirty="0">
                <a:solidFill>
                  <a:schemeClr val="bg1"/>
                </a:solidFill>
                <a:effectLst/>
                <a:latin typeface="+mn-lt"/>
              </a:rPr>
              <a:t>Hướng dẫn đăng ký trên Ứng dụng Binance</a:t>
            </a:r>
          </a:p>
        </p:txBody>
      </p:sp>
      <p:sp>
        <p:nvSpPr>
          <p:cNvPr id="101" name="Google Shape;101;p3"/>
          <p:cNvSpPr txBox="1"/>
          <p:nvPr/>
        </p:nvSpPr>
        <p:spPr>
          <a:xfrm>
            <a:off x="225287" y="795129"/>
            <a:ext cx="8605675" cy="4418561"/>
          </a:xfrm>
          <a:prstGeom prst="rect">
            <a:avLst/>
          </a:prstGeom>
          <a:noFill/>
          <a:ln>
            <a:noFill/>
          </a:ln>
        </p:spPr>
        <p:txBody>
          <a:bodyPr spcFirstLastPara="1" wrap="square" lIns="91425" tIns="91425" rIns="91425" bIns="91425" anchor="t" anchorCtr="0">
            <a:noAutofit/>
          </a:bodyPr>
          <a:lstStyle/>
          <a:p>
            <a:pPr algn="just"/>
            <a:r>
              <a:rPr lang="vi-VN" sz="2000" b="0" i="0" dirty="0">
                <a:solidFill>
                  <a:srgbClr val="212529"/>
                </a:solidFill>
                <a:effectLst/>
                <a:latin typeface="+mn-lt"/>
              </a:rPr>
              <a:t>Bước 1: Chọn mục “Giao dịch” và “Tài khoản P2P”.</a:t>
            </a:r>
          </a:p>
        </p:txBody>
      </p:sp>
      <p:pic>
        <p:nvPicPr>
          <p:cNvPr id="66562" name="Picture 2" descr="buoc-2-ban-coin">
            <a:extLst>
              <a:ext uri="{FF2B5EF4-FFF2-40B4-BE49-F238E27FC236}">
                <a16:creationId xmlns:a16="http://schemas.microsoft.com/office/drawing/2014/main" id="{0AD2D4C5-EC19-DE9A-18E8-144E4C1E3B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21724"/>
            <a:ext cx="9144000" cy="4680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3375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800" y="154525"/>
            <a:ext cx="6865800" cy="461700"/>
          </a:xfrm>
          <a:prstGeom prst="rect">
            <a:avLst/>
          </a:prstGeom>
          <a:noFill/>
          <a:ln>
            <a:noFill/>
          </a:ln>
        </p:spPr>
        <p:txBody>
          <a:bodyPr spcFirstLastPara="1" wrap="square" lIns="91425" tIns="45700" rIns="91425" bIns="45700" anchor="t" anchorCtr="0">
            <a:spAutoFit/>
          </a:bodyPr>
          <a:lstStyle/>
          <a:p>
            <a:pPr algn="l"/>
            <a:r>
              <a:rPr lang="vi-VN" sz="2400" b="1" i="0" dirty="0">
                <a:solidFill>
                  <a:schemeClr val="bg1"/>
                </a:solidFill>
                <a:effectLst/>
                <a:latin typeface="+mn-lt"/>
              </a:rPr>
              <a:t>Hướng dẫn đăng ký trên Ứng dụng Binance</a:t>
            </a:r>
          </a:p>
        </p:txBody>
      </p:sp>
      <p:sp>
        <p:nvSpPr>
          <p:cNvPr id="101" name="Google Shape;101;p3"/>
          <p:cNvSpPr txBox="1"/>
          <p:nvPr/>
        </p:nvSpPr>
        <p:spPr>
          <a:xfrm>
            <a:off x="225287" y="795129"/>
            <a:ext cx="8605675" cy="4418561"/>
          </a:xfrm>
          <a:prstGeom prst="rect">
            <a:avLst/>
          </a:prstGeom>
          <a:noFill/>
          <a:ln>
            <a:noFill/>
          </a:ln>
        </p:spPr>
        <p:txBody>
          <a:bodyPr spcFirstLastPara="1" wrap="square" lIns="91425" tIns="91425" rIns="91425" bIns="91425" anchor="t" anchorCtr="0">
            <a:noAutofit/>
          </a:bodyPr>
          <a:lstStyle/>
          <a:p>
            <a:pPr algn="just"/>
            <a:r>
              <a:rPr lang="vi-VN" sz="2000" b="0" i="0" dirty="0">
                <a:solidFill>
                  <a:srgbClr val="212529"/>
                </a:solidFill>
                <a:effectLst/>
                <a:latin typeface="+mn-lt"/>
              </a:rPr>
              <a:t>Bước 2: Nhà đầu tư lần lượt chọn </a:t>
            </a:r>
            <a:r>
              <a:rPr lang="vi-VN" sz="2000" b="1" i="0" dirty="0">
                <a:solidFill>
                  <a:srgbClr val="212529"/>
                </a:solidFill>
                <a:effectLst/>
                <a:latin typeface="+mn-lt"/>
              </a:rPr>
              <a:t>“Bán”</a:t>
            </a:r>
            <a:r>
              <a:rPr lang="vi-VN" sz="2000" b="0" i="0" dirty="0">
                <a:solidFill>
                  <a:srgbClr val="212529"/>
                </a:solidFill>
                <a:effectLst/>
                <a:latin typeface="+mn-lt"/>
              </a:rPr>
              <a:t>, chọn coin muốn bán, nhập số tiền VND muốn mua, chọn </a:t>
            </a:r>
            <a:r>
              <a:rPr lang="vi-VN" sz="2000" b="1" i="0" dirty="0">
                <a:solidFill>
                  <a:srgbClr val="212529"/>
                </a:solidFill>
                <a:effectLst/>
                <a:latin typeface="+mn-lt"/>
              </a:rPr>
              <a:t>“VND”</a:t>
            </a:r>
            <a:r>
              <a:rPr lang="vi-VN" sz="2000" b="0" i="0" dirty="0">
                <a:solidFill>
                  <a:srgbClr val="212529"/>
                </a:solidFill>
                <a:effectLst/>
                <a:latin typeface="+mn-lt"/>
              </a:rPr>
              <a:t> và chọn </a:t>
            </a:r>
            <a:r>
              <a:rPr lang="vi-VN" sz="2000" b="1" i="0" dirty="0">
                <a:solidFill>
                  <a:srgbClr val="212529"/>
                </a:solidFill>
                <a:effectLst/>
                <a:latin typeface="+mn-lt"/>
              </a:rPr>
              <a:t>“Phương thức thanh toán”</a:t>
            </a:r>
            <a:r>
              <a:rPr lang="vi-VN" sz="2000" b="0" i="0" dirty="0">
                <a:solidFill>
                  <a:srgbClr val="212529"/>
                </a:solidFill>
                <a:effectLst/>
                <a:latin typeface="+mn-lt"/>
              </a:rPr>
              <a:t> (Lưu ý: Tại đây các nhà đầu tư cần lưu ý chọn những người mua có số lệnh và tỷ lệ hoàn tất càng cao càng tốt. Sau đó, chọn mức giá muốn bán và nhấn </a:t>
            </a:r>
            <a:r>
              <a:rPr lang="vi-VN" sz="2000" b="1" i="0" dirty="0">
                <a:solidFill>
                  <a:srgbClr val="212529"/>
                </a:solidFill>
                <a:effectLst/>
                <a:latin typeface="+mn-lt"/>
              </a:rPr>
              <a:t>“Bán USDT”</a:t>
            </a:r>
            <a:r>
              <a:rPr lang="vi-VN" sz="2000" b="0" i="0" dirty="0">
                <a:solidFill>
                  <a:srgbClr val="212529"/>
                </a:solidFill>
                <a:effectLst/>
                <a:latin typeface="+mn-lt"/>
              </a:rPr>
              <a:t>.</a:t>
            </a:r>
          </a:p>
        </p:txBody>
      </p:sp>
      <p:pic>
        <p:nvPicPr>
          <p:cNvPr id="66562" name="Picture 2" descr="buoc-2-ban-coin">
            <a:extLst>
              <a:ext uri="{FF2B5EF4-FFF2-40B4-BE49-F238E27FC236}">
                <a16:creationId xmlns:a16="http://schemas.microsoft.com/office/drawing/2014/main" id="{0AD2D4C5-EC19-DE9A-18E8-144E4C1E3B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460567"/>
            <a:ext cx="9144000" cy="3541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4268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800" y="154525"/>
            <a:ext cx="6865800" cy="461700"/>
          </a:xfrm>
          <a:prstGeom prst="rect">
            <a:avLst/>
          </a:prstGeom>
          <a:noFill/>
          <a:ln>
            <a:noFill/>
          </a:ln>
        </p:spPr>
        <p:txBody>
          <a:bodyPr spcFirstLastPara="1" wrap="square" lIns="91425" tIns="45700" rIns="91425" bIns="45700" anchor="t" anchorCtr="0">
            <a:spAutoFit/>
          </a:bodyPr>
          <a:lstStyle/>
          <a:p>
            <a:pPr algn="l"/>
            <a:r>
              <a:rPr lang="vi-VN" sz="2400" b="1" i="0" dirty="0">
                <a:solidFill>
                  <a:schemeClr val="bg1"/>
                </a:solidFill>
                <a:effectLst/>
                <a:latin typeface="+mn-lt"/>
              </a:rPr>
              <a:t>Hướng dẫn đăng ký trên Ứng dụng Binance</a:t>
            </a:r>
          </a:p>
        </p:txBody>
      </p:sp>
      <p:sp>
        <p:nvSpPr>
          <p:cNvPr id="101" name="Google Shape;101;p3"/>
          <p:cNvSpPr txBox="1"/>
          <p:nvPr/>
        </p:nvSpPr>
        <p:spPr>
          <a:xfrm>
            <a:off x="225287" y="795129"/>
            <a:ext cx="8605675" cy="4418561"/>
          </a:xfrm>
          <a:prstGeom prst="rect">
            <a:avLst/>
          </a:prstGeom>
          <a:noFill/>
          <a:ln>
            <a:noFill/>
          </a:ln>
        </p:spPr>
        <p:txBody>
          <a:bodyPr spcFirstLastPara="1" wrap="square" lIns="91425" tIns="91425" rIns="91425" bIns="91425" anchor="t" anchorCtr="0">
            <a:noAutofit/>
          </a:bodyPr>
          <a:lstStyle/>
          <a:p>
            <a:pPr algn="just"/>
            <a:r>
              <a:rPr lang="vi-VN" sz="2000" b="0" i="0" dirty="0">
                <a:solidFill>
                  <a:srgbClr val="212529"/>
                </a:solidFill>
                <a:effectLst/>
                <a:latin typeface="+mn-lt"/>
              </a:rPr>
              <a:t>Bước 3: Nhà đầu tư tiến hành nhập số lượng USDT muốn bán, khi đó ở phần </a:t>
            </a:r>
            <a:r>
              <a:rPr lang="vi-VN" sz="2000" b="1" i="0" dirty="0">
                <a:solidFill>
                  <a:srgbClr val="212529"/>
                </a:solidFill>
                <a:effectLst/>
                <a:latin typeface="+mn-lt"/>
              </a:rPr>
              <a:t>“Tôi sẽ nhận được”</a:t>
            </a:r>
            <a:r>
              <a:rPr lang="vi-VN" sz="2000" b="0" i="0" dirty="0">
                <a:solidFill>
                  <a:srgbClr val="212529"/>
                </a:solidFill>
                <a:effectLst/>
                <a:latin typeface="+mn-lt"/>
              </a:rPr>
              <a:t> hiển thị số tiền nhận được tương ứng với số lượng USDT muốn bán. Phần </a:t>
            </a:r>
            <a:r>
              <a:rPr lang="vi-VN" sz="2000" b="1" i="0" dirty="0">
                <a:solidFill>
                  <a:srgbClr val="212529"/>
                </a:solidFill>
                <a:effectLst/>
                <a:latin typeface="+mn-lt"/>
              </a:rPr>
              <a:t>“Đặt phương thức thanh toán” </a:t>
            </a:r>
            <a:r>
              <a:rPr lang="vi-VN" sz="2000" b="0" i="0" dirty="0">
                <a:solidFill>
                  <a:srgbClr val="212529"/>
                </a:solidFill>
                <a:effectLst/>
                <a:latin typeface="+mn-lt"/>
              </a:rPr>
              <a:t>chỉ cần nhập các thông tin chuyển khoản của nhà đầu tư. Cuối cùng chọn</a:t>
            </a:r>
            <a:r>
              <a:rPr lang="vi-VN" sz="2000" b="1" i="0" dirty="0">
                <a:solidFill>
                  <a:srgbClr val="212529"/>
                </a:solidFill>
                <a:effectLst/>
                <a:latin typeface="+mn-lt"/>
              </a:rPr>
              <a:t> “Bán USDT”</a:t>
            </a:r>
            <a:r>
              <a:rPr lang="vi-VN" sz="2000" b="0" i="0" dirty="0">
                <a:solidFill>
                  <a:srgbClr val="212529"/>
                </a:solidFill>
                <a:effectLst/>
                <a:latin typeface="+mn-lt"/>
              </a:rPr>
              <a:t> để chuyển thông tin đến người mua và đợi người mua chuyển khoản để kết thúc giao dịch.</a:t>
            </a:r>
          </a:p>
        </p:txBody>
      </p:sp>
      <p:pic>
        <p:nvPicPr>
          <p:cNvPr id="66562" name="Picture 2" descr="buoc-2-ban-coin">
            <a:extLst>
              <a:ext uri="{FF2B5EF4-FFF2-40B4-BE49-F238E27FC236}">
                <a16:creationId xmlns:a16="http://schemas.microsoft.com/office/drawing/2014/main" id="{0AD2D4C5-EC19-DE9A-18E8-144E4C1E3B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784763"/>
            <a:ext cx="9144000" cy="321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568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800" y="154525"/>
            <a:ext cx="6865800" cy="461700"/>
          </a:xfrm>
          <a:prstGeom prst="rect">
            <a:avLst/>
          </a:prstGeom>
          <a:noFill/>
          <a:ln>
            <a:noFill/>
          </a:ln>
        </p:spPr>
        <p:txBody>
          <a:bodyPr spcFirstLastPara="1" wrap="square" lIns="91425" tIns="45700" rIns="91425" bIns="45700" anchor="t" anchorCtr="0">
            <a:spAutoFit/>
          </a:bodyPr>
          <a:lstStyle/>
          <a:p>
            <a:pPr algn="l"/>
            <a:r>
              <a:rPr lang="vi-VN" sz="2400" b="1" i="0" dirty="0">
                <a:solidFill>
                  <a:schemeClr val="bg1"/>
                </a:solidFill>
                <a:effectLst/>
                <a:latin typeface="+mn-lt"/>
              </a:rPr>
              <a:t>Hướng dẫn đăng ký trên Ứng dụng Binance</a:t>
            </a:r>
          </a:p>
        </p:txBody>
      </p:sp>
      <p:sp>
        <p:nvSpPr>
          <p:cNvPr id="101" name="Google Shape;101;p3"/>
          <p:cNvSpPr txBox="1"/>
          <p:nvPr/>
        </p:nvSpPr>
        <p:spPr>
          <a:xfrm>
            <a:off x="304800" y="773540"/>
            <a:ext cx="8285017" cy="5243801"/>
          </a:xfrm>
          <a:prstGeom prst="rect">
            <a:avLst/>
          </a:prstGeom>
          <a:noFill/>
          <a:ln>
            <a:noFill/>
          </a:ln>
        </p:spPr>
        <p:txBody>
          <a:bodyPr spcFirstLastPara="1" wrap="square" lIns="91425" tIns="91425" rIns="91425" bIns="91425" anchor="t" anchorCtr="0">
            <a:noAutofit/>
          </a:bodyPr>
          <a:lstStyle/>
          <a:p>
            <a:pPr fontAlgn="base"/>
            <a:r>
              <a:rPr lang="en-US" sz="2400" dirty="0">
                <a:effectLst/>
                <a:latin typeface="Calibri" panose="020F0502020204030204" pitchFamily="34" charset="0"/>
                <a:ea typeface="Calibri" panose="020F0502020204030204" pitchFamily="34" charset="0"/>
                <a:cs typeface="Times New Roman" panose="02020603050405020304" pitchFamily="18" charset="0"/>
              </a:rPr>
              <a:t>https://</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www.binance.info</a:t>
            </a:r>
            <a:r>
              <a:rPr lang="en-US" sz="2400" dirty="0">
                <a:effectLst/>
                <a:latin typeface="Calibri" panose="020F0502020204030204" pitchFamily="34" charset="0"/>
                <a:ea typeface="Calibri" panose="020F0502020204030204" pitchFamily="34" charset="0"/>
                <a:cs typeface="Times New Roman" panose="02020603050405020304" pitchFamily="18" charset="0"/>
              </a:rPr>
              <a:t>/vi/activity/referral-entry/CPA/</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together?ref</a:t>
            </a:r>
            <a:r>
              <a:rPr lang="en-US" sz="2400" dirty="0">
                <a:effectLst/>
                <a:latin typeface="Calibri" panose="020F0502020204030204" pitchFamily="34" charset="0"/>
                <a:ea typeface="Calibri" panose="020F0502020204030204" pitchFamily="34" charset="0"/>
                <a:cs typeface="Times New Roman" panose="02020603050405020304" pitchFamily="18" charset="0"/>
              </a:rPr>
              <a:t>=CPA_00KP6QVM7W&amp;utm_medium=</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navigator_share_image</a:t>
            </a:r>
            <a:endParaRPr lang="en-VN" sz="2400" dirty="0">
              <a:effectLst/>
              <a:latin typeface="Calibri" panose="020F0502020204030204" pitchFamily="34" charset="0"/>
              <a:ea typeface="Calibri" panose="020F0502020204030204" pitchFamily="34" charset="0"/>
              <a:cs typeface="Times New Roman" panose="02020603050405020304" pitchFamily="18" charset="0"/>
            </a:endParaRPr>
          </a:p>
          <a:p>
            <a:pPr algn="l" fontAlgn="base"/>
            <a:endParaRPr lang="vi-VN" sz="2400" b="1" i="0" dirty="0">
              <a:solidFill>
                <a:srgbClr val="2B2F33"/>
              </a:solidFill>
              <a:effectLst/>
              <a:latin typeface="Open Sans" panose="020B0606030504020204" pitchFamily="34" charset="0"/>
            </a:endParaRPr>
          </a:p>
          <a:p>
            <a:pPr algn="l" fontAlgn="base"/>
            <a:endParaRPr lang="vi-VN" sz="2400" b="1" i="0" dirty="0">
              <a:solidFill>
                <a:srgbClr val="2B2F33"/>
              </a:solidFill>
              <a:effectLst/>
              <a:latin typeface="Open Sans" panose="020B0606030504020204" pitchFamily="34" charset="0"/>
            </a:endParaRPr>
          </a:p>
        </p:txBody>
      </p:sp>
      <p:pic>
        <p:nvPicPr>
          <p:cNvPr id="2" name="Picture 1">
            <a:extLst>
              <a:ext uri="{FF2B5EF4-FFF2-40B4-BE49-F238E27FC236}">
                <a16:creationId xmlns:a16="http://schemas.microsoft.com/office/drawing/2014/main" id="{662045F3-A5F2-F4A1-25DC-E1C74C8408CE}"/>
              </a:ext>
            </a:extLst>
          </p:cNvPr>
          <p:cNvPicPr>
            <a:picLocks noChangeAspect="1"/>
          </p:cNvPicPr>
          <p:nvPr/>
        </p:nvPicPr>
        <p:blipFill>
          <a:blip r:embed="rId4"/>
          <a:stretch>
            <a:fillRect/>
          </a:stretch>
        </p:blipFill>
        <p:spPr>
          <a:xfrm>
            <a:off x="3159579" y="1764691"/>
            <a:ext cx="4520865" cy="440996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800" y="154525"/>
            <a:ext cx="6865800" cy="461700"/>
          </a:xfrm>
          <a:prstGeom prst="rect">
            <a:avLst/>
          </a:prstGeom>
          <a:noFill/>
          <a:ln>
            <a:noFill/>
          </a:ln>
        </p:spPr>
        <p:txBody>
          <a:bodyPr spcFirstLastPara="1" wrap="square" lIns="91425" tIns="45700" rIns="91425" bIns="45700" anchor="t" anchorCtr="0">
            <a:spAutoFit/>
          </a:bodyPr>
          <a:lstStyle/>
          <a:p>
            <a:pPr algn="l"/>
            <a:r>
              <a:rPr lang="vi-VN" sz="2400" b="1" i="0" dirty="0">
                <a:solidFill>
                  <a:schemeClr val="bg1"/>
                </a:solidFill>
                <a:effectLst/>
                <a:latin typeface="+mn-lt"/>
              </a:rPr>
              <a:t>Hướng dẫn đăng ký trên Ứng dụng Binance</a:t>
            </a:r>
          </a:p>
        </p:txBody>
      </p:sp>
      <p:sp>
        <p:nvSpPr>
          <p:cNvPr id="101" name="Google Shape;101;p3"/>
          <p:cNvSpPr txBox="1"/>
          <p:nvPr/>
        </p:nvSpPr>
        <p:spPr>
          <a:xfrm>
            <a:off x="225287" y="795129"/>
            <a:ext cx="8605675" cy="4418561"/>
          </a:xfrm>
          <a:prstGeom prst="rect">
            <a:avLst/>
          </a:prstGeom>
          <a:noFill/>
          <a:ln>
            <a:noFill/>
          </a:ln>
        </p:spPr>
        <p:txBody>
          <a:bodyPr spcFirstLastPara="1" wrap="square" lIns="91425" tIns="91425" rIns="91425" bIns="91425" anchor="t" anchorCtr="0">
            <a:noAutofit/>
          </a:bodyPr>
          <a:lstStyle/>
          <a:p>
            <a:pPr algn="l"/>
            <a:r>
              <a:rPr lang="vi-VN" sz="2000" b="1" i="0" dirty="0">
                <a:solidFill>
                  <a:srgbClr val="212529"/>
                </a:solidFill>
                <a:effectLst/>
                <a:latin typeface="+mn-lt"/>
              </a:rPr>
              <a:t>Hướng dẫn giao dịch trên Binance dễ hiểu</a:t>
            </a:r>
            <a:endParaRPr lang="vi-VN" sz="2000" b="0" i="0" dirty="0">
              <a:solidFill>
                <a:srgbClr val="212529"/>
              </a:solidFill>
              <a:effectLst/>
              <a:latin typeface="+mn-lt"/>
            </a:endParaRPr>
          </a:p>
          <a:p>
            <a:pPr algn="just"/>
            <a:r>
              <a:rPr lang="vi-VN" sz="2000" b="0" i="0" dirty="0">
                <a:solidFill>
                  <a:srgbClr val="212529"/>
                </a:solidFill>
                <a:effectLst/>
                <a:latin typeface="+mn-lt"/>
              </a:rPr>
              <a:t>Đối với người mới thì sẽ nên sử dụng hình thức giao dịch Đơn giản để bắt đầu mua bán sẽ thuận tiện hơn thay vì sử dụng giao dịch Nâng cao. Theo hướng dẫn giao dịch trên Binance, cả hai hình thức giao dịch này về cơ bản là giống nhau nhưng cách thao tác và xử lý của giao dịch đơn giản sẽ dễ hơn. </a:t>
            </a:r>
          </a:p>
        </p:txBody>
      </p:sp>
      <p:pic>
        <p:nvPicPr>
          <p:cNvPr id="70658" name="Picture 2" descr="cac-loai-lenh">
            <a:extLst>
              <a:ext uri="{FF2B5EF4-FFF2-40B4-BE49-F238E27FC236}">
                <a16:creationId xmlns:a16="http://schemas.microsoft.com/office/drawing/2014/main" id="{0E94A35D-119B-EE52-C58E-F5A5578211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751512"/>
            <a:ext cx="9144000" cy="3311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08970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800" y="154525"/>
            <a:ext cx="6865800" cy="461700"/>
          </a:xfrm>
          <a:prstGeom prst="rect">
            <a:avLst/>
          </a:prstGeom>
          <a:noFill/>
          <a:ln>
            <a:noFill/>
          </a:ln>
        </p:spPr>
        <p:txBody>
          <a:bodyPr spcFirstLastPara="1" wrap="square" lIns="91425" tIns="45700" rIns="91425" bIns="45700" anchor="t" anchorCtr="0">
            <a:spAutoFit/>
          </a:bodyPr>
          <a:lstStyle/>
          <a:p>
            <a:pPr algn="l"/>
            <a:r>
              <a:rPr lang="vi-VN" sz="2400" b="1" i="0" dirty="0">
                <a:solidFill>
                  <a:schemeClr val="bg1"/>
                </a:solidFill>
                <a:effectLst/>
                <a:latin typeface="+mn-lt"/>
              </a:rPr>
              <a:t>Hướng dẫn đăng ký trên Ứng dụng Binance</a:t>
            </a:r>
          </a:p>
        </p:txBody>
      </p:sp>
      <p:sp>
        <p:nvSpPr>
          <p:cNvPr id="101" name="Google Shape;101;p3"/>
          <p:cNvSpPr txBox="1"/>
          <p:nvPr/>
        </p:nvSpPr>
        <p:spPr>
          <a:xfrm>
            <a:off x="225287" y="795129"/>
            <a:ext cx="8605675" cy="4418561"/>
          </a:xfrm>
          <a:prstGeom prst="rect">
            <a:avLst/>
          </a:prstGeom>
          <a:noFill/>
          <a:ln>
            <a:noFill/>
          </a:ln>
        </p:spPr>
        <p:txBody>
          <a:bodyPr spcFirstLastPara="1" wrap="square" lIns="91425" tIns="91425" rIns="91425" bIns="91425" anchor="t" anchorCtr="0">
            <a:noAutofit/>
          </a:bodyPr>
          <a:lstStyle/>
          <a:p>
            <a:pPr algn="just">
              <a:buFont typeface="Arial" panose="020B0604020202020204" pitchFamily="34" charset="0"/>
              <a:buChar char="•"/>
            </a:pPr>
            <a:r>
              <a:rPr lang="vi-VN" sz="2000" b="0" i="0" dirty="0">
                <a:solidFill>
                  <a:srgbClr val="212529"/>
                </a:solidFill>
                <a:effectLst/>
                <a:latin typeface="+mn-lt"/>
              </a:rPr>
              <a:t> Bước 1: Bấm vào </a:t>
            </a:r>
            <a:r>
              <a:rPr lang="vi-VN" sz="2000" b="1" i="0" dirty="0">
                <a:solidFill>
                  <a:srgbClr val="212529"/>
                </a:solidFill>
                <a:effectLst/>
                <a:latin typeface="+mn-lt"/>
              </a:rPr>
              <a:t>“Giao dịch”</a:t>
            </a:r>
            <a:r>
              <a:rPr lang="vi-VN" sz="2000" b="0" i="0" dirty="0">
                <a:solidFill>
                  <a:srgbClr val="212529"/>
                </a:solidFill>
                <a:effectLst/>
                <a:latin typeface="+mn-lt"/>
              </a:rPr>
              <a:t> và chọn mục </a:t>
            </a:r>
            <a:r>
              <a:rPr lang="vi-VN" sz="2000" b="1" i="0" dirty="0">
                <a:solidFill>
                  <a:srgbClr val="212529"/>
                </a:solidFill>
                <a:effectLst/>
                <a:latin typeface="+mn-lt"/>
              </a:rPr>
              <a:t>“Đơn giản”</a:t>
            </a:r>
            <a:r>
              <a:rPr lang="vi-VN" sz="2000" b="0" i="0" dirty="0">
                <a:solidFill>
                  <a:srgbClr val="212529"/>
                </a:solidFill>
                <a:effectLst/>
                <a:latin typeface="+mn-lt"/>
              </a:rPr>
              <a:t>.</a:t>
            </a:r>
          </a:p>
          <a:p>
            <a:pPr algn="just">
              <a:buFont typeface="Arial" panose="020B0604020202020204" pitchFamily="34" charset="0"/>
              <a:buChar char="•"/>
            </a:pPr>
            <a:r>
              <a:rPr lang="vi-VN" sz="2000" b="0" i="0" dirty="0">
                <a:solidFill>
                  <a:srgbClr val="212529"/>
                </a:solidFill>
                <a:effectLst/>
                <a:latin typeface="+mn-lt"/>
              </a:rPr>
              <a:t> Bước 2:Trước khi tiến hành bán Coin, nhà đầu tư cần chọn cặp giao dịch cần thực hiện lệnh bán, ví dụ như BTC/USDT.</a:t>
            </a:r>
          </a:p>
        </p:txBody>
      </p:sp>
      <p:pic>
        <p:nvPicPr>
          <p:cNvPr id="70658" name="Picture 2" descr="cac-loai-lenh">
            <a:extLst>
              <a:ext uri="{FF2B5EF4-FFF2-40B4-BE49-F238E27FC236}">
                <a16:creationId xmlns:a16="http://schemas.microsoft.com/office/drawing/2014/main" id="{0E94A35D-119B-EE52-C58E-F5A5578211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886990"/>
            <a:ext cx="9144000" cy="4175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44393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800" y="154525"/>
            <a:ext cx="6865800" cy="461700"/>
          </a:xfrm>
          <a:prstGeom prst="rect">
            <a:avLst/>
          </a:prstGeom>
          <a:noFill/>
          <a:ln>
            <a:noFill/>
          </a:ln>
        </p:spPr>
        <p:txBody>
          <a:bodyPr spcFirstLastPara="1" wrap="square" lIns="91425" tIns="45700" rIns="91425" bIns="45700" anchor="t" anchorCtr="0">
            <a:spAutoFit/>
          </a:bodyPr>
          <a:lstStyle/>
          <a:p>
            <a:pPr algn="l"/>
            <a:r>
              <a:rPr lang="vi-VN" sz="2400" b="1" i="0" dirty="0">
                <a:solidFill>
                  <a:schemeClr val="bg1"/>
                </a:solidFill>
                <a:effectLst/>
                <a:latin typeface="+mn-lt"/>
              </a:rPr>
              <a:t>Hướng dẫn đăng ký trên Ứng dụng Binance</a:t>
            </a:r>
          </a:p>
        </p:txBody>
      </p:sp>
      <p:sp>
        <p:nvSpPr>
          <p:cNvPr id="101" name="Google Shape;101;p3"/>
          <p:cNvSpPr txBox="1"/>
          <p:nvPr/>
        </p:nvSpPr>
        <p:spPr>
          <a:xfrm>
            <a:off x="225287" y="795129"/>
            <a:ext cx="8605675" cy="4418561"/>
          </a:xfrm>
          <a:prstGeom prst="rect">
            <a:avLst/>
          </a:prstGeom>
          <a:noFill/>
          <a:ln>
            <a:noFill/>
          </a:ln>
        </p:spPr>
        <p:txBody>
          <a:bodyPr spcFirstLastPara="1" wrap="square" lIns="91425" tIns="91425" rIns="91425" bIns="91425" anchor="t" anchorCtr="0">
            <a:noAutofit/>
          </a:bodyPr>
          <a:lstStyle/>
          <a:p>
            <a:pPr algn="just"/>
            <a:r>
              <a:rPr lang="vi-VN" sz="2000" b="0" i="1" dirty="0">
                <a:solidFill>
                  <a:srgbClr val="212529"/>
                </a:solidFill>
                <a:effectLst/>
                <a:latin typeface="+mn-lt"/>
              </a:rPr>
              <a:t>Sau đó, tùy vào loại lệnh mà nhà đầu tư sẽ có cách thao tác khác nhau:</a:t>
            </a:r>
            <a:endParaRPr lang="vi-VN" sz="2000" b="0" i="0" dirty="0">
              <a:solidFill>
                <a:srgbClr val="212529"/>
              </a:solidFill>
              <a:effectLst/>
              <a:latin typeface="+mn-lt"/>
            </a:endParaRPr>
          </a:p>
          <a:p>
            <a:pPr algn="just">
              <a:buFont typeface="Arial" panose="020B0604020202020204" pitchFamily="34" charset="0"/>
              <a:buChar char="•"/>
            </a:pPr>
            <a:r>
              <a:rPr lang="vi-VN" sz="2000" b="1" i="0" dirty="0">
                <a:solidFill>
                  <a:srgbClr val="212529"/>
                </a:solidFill>
                <a:effectLst/>
                <a:latin typeface="+mn-lt"/>
              </a:rPr>
              <a:t>Lệnh giới hạn (Limit) : </a:t>
            </a:r>
            <a:r>
              <a:rPr lang="vi-VN" sz="2000" b="0" i="0" dirty="0">
                <a:solidFill>
                  <a:srgbClr val="212529"/>
                </a:solidFill>
                <a:effectLst/>
                <a:latin typeface="+mn-lt"/>
              </a:rPr>
              <a:t>Nhà đầu tư nhập vào mức giá và số lượng USDT mong muốn để tiến hành mua/bán BTC. Chọn</a:t>
            </a:r>
            <a:r>
              <a:rPr lang="vi-VN" sz="2000" b="1" i="0" dirty="0">
                <a:solidFill>
                  <a:srgbClr val="212529"/>
                </a:solidFill>
                <a:effectLst/>
                <a:latin typeface="+mn-lt"/>
              </a:rPr>
              <a:t> “Mua BTC”</a:t>
            </a:r>
            <a:r>
              <a:rPr lang="vi-VN" sz="2000" b="0" i="0" dirty="0">
                <a:solidFill>
                  <a:srgbClr val="212529"/>
                </a:solidFill>
                <a:effectLst/>
                <a:latin typeface="+mn-lt"/>
              </a:rPr>
              <a:t> hoặc</a:t>
            </a:r>
            <a:r>
              <a:rPr lang="vi-VN" sz="2000" b="1" i="0" dirty="0">
                <a:solidFill>
                  <a:srgbClr val="212529"/>
                </a:solidFill>
                <a:effectLst/>
                <a:latin typeface="+mn-lt"/>
              </a:rPr>
              <a:t> “Bán BTC”</a:t>
            </a:r>
            <a:r>
              <a:rPr lang="vi-VN" sz="2000" b="0" i="0" dirty="0">
                <a:solidFill>
                  <a:srgbClr val="212529"/>
                </a:solidFill>
                <a:effectLst/>
                <a:latin typeface="+mn-lt"/>
              </a:rPr>
              <a:t> để có thể bắt đầu đặt lệnh. Như vậy hệ thống sẽ tự động tiến hành lệnh mua/ bán khi giá trên thị trường thấp hơn/ cao hơn hoặc bằng mức giá đã được giới hạn.</a:t>
            </a:r>
          </a:p>
        </p:txBody>
      </p:sp>
      <p:pic>
        <p:nvPicPr>
          <p:cNvPr id="70658" name="Picture 2" descr="cac-loai-lenh">
            <a:extLst>
              <a:ext uri="{FF2B5EF4-FFF2-40B4-BE49-F238E27FC236}">
                <a16:creationId xmlns:a16="http://schemas.microsoft.com/office/drawing/2014/main" id="{0E94A35D-119B-EE52-C58E-F5A5578211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801388"/>
            <a:ext cx="9144000" cy="3261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8738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800" y="154525"/>
            <a:ext cx="6865800" cy="461700"/>
          </a:xfrm>
          <a:prstGeom prst="rect">
            <a:avLst/>
          </a:prstGeom>
          <a:noFill/>
          <a:ln>
            <a:noFill/>
          </a:ln>
        </p:spPr>
        <p:txBody>
          <a:bodyPr spcFirstLastPara="1" wrap="square" lIns="91425" tIns="45700" rIns="91425" bIns="45700" anchor="t" anchorCtr="0">
            <a:spAutoFit/>
          </a:bodyPr>
          <a:lstStyle/>
          <a:p>
            <a:pPr algn="l"/>
            <a:r>
              <a:rPr lang="vi-VN" sz="2400" b="1" i="0" dirty="0">
                <a:solidFill>
                  <a:schemeClr val="bg1"/>
                </a:solidFill>
                <a:effectLst/>
                <a:latin typeface="+mn-lt"/>
              </a:rPr>
              <a:t>Hướng dẫn đăng ký trên Ứng dụng Binance</a:t>
            </a:r>
          </a:p>
        </p:txBody>
      </p:sp>
      <p:sp>
        <p:nvSpPr>
          <p:cNvPr id="101" name="Google Shape;101;p3"/>
          <p:cNvSpPr txBox="1"/>
          <p:nvPr/>
        </p:nvSpPr>
        <p:spPr>
          <a:xfrm>
            <a:off x="225287" y="795129"/>
            <a:ext cx="8605675" cy="4418561"/>
          </a:xfrm>
          <a:prstGeom prst="rect">
            <a:avLst/>
          </a:prstGeom>
          <a:noFill/>
          <a:ln>
            <a:noFill/>
          </a:ln>
        </p:spPr>
        <p:txBody>
          <a:bodyPr spcFirstLastPara="1" wrap="square" lIns="91425" tIns="91425" rIns="91425" bIns="91425" anchor="t" anchorCtr="0">
            <a:noAutofit/>
          </a:bodyPr>
          <a:lstStyle/>
          <a:p>
            <a:pPr algn="just">
              <a:buFont typeface="Arial" panose="020B0604020202020204" pitchFamily="34" charset="0"/>
              <a:buChar char="•"/>
            </a:pPr>
            <a:r>
              <a:rPr lang="vi-VN" sz="2000" b="1" i="0" dirty="0">
                <a:solidFill>
                  <a:srgbClr val="212529"/>
                </a:solidFill>
                <a:effectLst/>
                <a:latin typeface="+mn-lt"/>
              </a:rPr>
              <a:t>Lệnh thị trường (Market): </a:t>
            </a:r>
            <a:r>
              <a:rPr lang="vi-VN" sz="2000" b="0" i="0" dirty="0">
                <a:solidFill>
                  <a:srgbClr val="212529"/>
                </a:solidFill>
                <a:effectLst/>
                <a:latin typeface="+mn-lt"/>
              </a:rPr>
              <a:t>Lệnh Market khác với lệnh Limit là không thể đặt được mức giá mong muốn mà nhà đầu tư phải mua theo mức giá tốt nhất hiện có của thị trường. Do đó, nhà đầu tư chỉ cần đặt số lượng BTC muốn mua/bán và chọn </a:t>
            </a:r>
            <a:r>
              <a:rPr lang="vi-VN" sz="2000" b="1" i="0" dirty="0">
                <a:solidFill>
                  <a:srgbClr val="212529"/>
                </a:solidFill>
                <a:effectLst/>
                <a:latin typeface="+mn-lt"/>
              </a:rPr>
              <a:t>“Mua BTC”</a:t>
            </a:r>
            <a:r>
              <a:rPr lang="vi-VN" sz="2000" b="0" i="0" dirty="0">
                <a:solidFill>
                  <a:srgbClr val="212529"/>
                </a:solidFill>
                <a:effectLst/>
                <a:latin typeface="+mn-lt"/>
              </a:rPr>
              <a:t> hoặc “</a:t>
            </a:r>
            <a:r>
              <a:rPr lang="vi-VN" sz="2000" b="1" i="0" dirty="0">
                <a:solidFill>
                  <a:srgbClr val="212529"/>
                </a:solidFill>
                <a:effectLst/>
                <a:latin typeface="+mn-lt"/>
              </a:rPr>
              <a:t>Bán BTC”</a:t>
            </a:r>
            <a:r>
              <a:rPr lang="vi-VN" sz="2000" b="0" i="0" dirty="0">
                <a:solidFill>
                  <a:srgbClr val="212529"/>
                </a:solidFill>
                <a:effectLst/>
                <a:latin typeface="+mn-lt"/>
              </a:rPr>
              <a:t> sau đó đợi lệnh khớp khi có người đặt lệnh bán/mua theo giá thị trường.</a:t>
            </a:r>
          </a:p>
        </p:txBody>
      </p:sp>
      <p:pic>
        <p:nvPicPr>
          <p:cNvPr id="70658" name="Picture 2" descr="cac-loai-lenh">
            <a:extLst>
              <a:ext uri="{FF2B5EF4-FFF2-40B4-BE49-F238E27FC236}">
                <a16:creationId xmlns:a16="http://schemas.microsoft.com/office/drawing/2014/main" id="{0E94A35D-119B-EE52-C58E-F5A5578211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543696"/>
            <a:ext cx="9144000" cy="3519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92044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800" y="154525"/>
            <a:ext cx="6865800" cy="461700"/>
          </a:xfrm>
          <a:prstGeom prst="rect">
            <a:avLst/>
          </a:prstGeom>
          <a:noFill/>
          <a:ln>
            <a:noFill/>
          </a:ln>
        </p:spPr>
        <p:txBody>
          <a:bodyPr spcFirstLastPara="1" wrap="square" lIns="91425" tIns="45700" rIns="91425" bIns="45700" anchor="t" anchorCtr="0">
            <a:spAutoFit/>
          </a:bodyPr>
          <a:lstStyle/>
          <a:p>
            <a:pPr algn="l"/>
            <a:r>
              <a:rPr lang="vi-VN" sz="2400" b="1" i="0" dirty="0">
                <a:solidFill>
                  <a:schemeClr val="bg1"/>
                </a:solidFill>
                <a:effectLst/>
                <a:latin typeface="+mn-lt"/>
              </a:rPr>
              <a:t>Hướng dẫn đăng ký trên Ứng dụng Binance</a:t>
            </a:r>
          </a:p>
        </p:txBody>
      </p:sp>
      <p:sp>
        <p:nvSpPr>
          <p:cNvPr id="101" name="Google Shape;101;p3"/>
          <p:cNvSpPr txBox="1"/>
          <p:nvPr/>
        </p:nvSpPr>
        <p:spPr>
          <a:xfrm>
            <a:off x="225287" y="795129"/>
            <a:ext cx="8605675" cy="4418561"/>
          </a:xfrm>
          <a:prstGeom prst="rect">
            <a:avLst/>
          </a:prstGeom>
          <a:noFill/>
          <a:ln>
            <a:noFill/>
          </a:ln>
        </p:spPr>
        <p:txBody>
          <a:bodyPr spcFirstLastPara="1" wrap="square" lIns="91425" tIns="91425" rIns="91425" bIns="91425" anchor="t" anchorCtr="0">
            <a:noAutofit/>
          </a:bodyPr>
          <a:lstStyle/>
          <a:p>
            <a:pPr algn="just">
              <a:buFont typeface="Arial" panose="020B0604020202020204" pitchFamily="34" charset="0"/>
              <a:buChar char="•"/>
            </a:pPr>
            <a:r>
              <a:rPr lang="vi-VN" sz="2000" b="1" i="0" dirty="0">
                <a:solidFill>
                  <a:srgbClr val="212529"/>
                </a:solidFill>
                <a:effectLst/>
                <a:latin typeface="+mn-lt"/>
              </a:rPr>
              <a:t>Lệnh dừng – giới hạn (Stop – Limit): </a:t>
            </a:r>
            <a:r>
              <a:rPr lang="vi-VN" sz="2000" b="0" i="0" dirty="0">
                <a:solidFill>
                  <a:srgbClr val="212529"/>
                </a:solidFill>
                <a:effectLst/>
                <a:latin typeface="+mn-lt"/>
              </a:rPr>
              <a:t>Lệnh Stop – Limit sẽ cho phép đặt một lệnh ở mức giá nhất định. Lệnh sẽ được khớp khi mức giá nhất định đó được đáp ứng. Do vậy, lệnh này sẽ giúp những nhà đầu tư không thể theo dõi thường xuyên tình hình hình của thị trường vẫn có thể nắm bắt các cơ hội chốt lời hoặc cắt lỗ quan trọng.</a:t>
            </a:r>
          </a:p>
        </p:txBody>
      </p:sp>
      <p:pic>
        <p:nvPicPr>
          <p:cNvPr id="70658" name="Picture 2" descr="cac-loai-lenh">
            <a:extLst>
              <a:ext uri="{FF2B5EF4-FFF2-40B4-BE49-F238E27FC236}">
                <a16:creationId xmlns:a16="http://schemas.microsoft.com/office/drawing/2014/main" id="{0E94A35D-119B-EE52-C58E-F5A5578211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543696"/>
            <a:ext cx="9144000" cy="3519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7207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800" y="154525"/>
            <a:ext cx="6865800" cy="461700"/>
          </a:xfrm>
          <a:prstGeom prst="rect">
            <a:avLst/>
          </a:prstGeom>
          <a:noFill/>
          <a:ln>
            <a:noFill/>
          </a:ln>
        </p:spPr>
        <p:txBody>
          <a:bodyPr spcFirstLastPara="1" wrap="square" lIns="91425" tIns="45700" rIns="91425" bIns="45700" anchor="t" anchorCtr="0">
            <a:spAutoFit/>
          </a:bodyPr>
          <a:lstStyle/>
          <a:p>
            <a:pPr algn="l"/>
            <a:r>
              <a:rPr lang="vi-VN" sz="2400" b="1" i="0" dirty="0">
                <a:solidFill>
                  <a:schemeClr val="bg1"/>
                </a:solidFill>
                <a:effectLst/>
                <a:latin typeface="+mn-lt"/>
              </a:rPr>
              <a:t>Hướng dẫn đăng ký trên Ứng dụng Binance</a:t>
            </a:r>
          </a:p>
        </p:txBody>
      </p:sp>
      <p:sp>
        <p:nvSpPr>
          <p:cNvPr id="101" name="Google Shape;101;p3"/>
          <p:cNvSpPr txBox="1"/>
          <p:nvPr/>
        </p:nvSpPr>
        <p:spPr>
          <a:xfrm>
            <a:off x="225287" y="795129"/>
            <a:ext cx="8605675" cy="4418561"/>
          </a:xfrm>
          <a:prstGeom prst="rect">
            <a:avLst/>
          </a:prstGeom>
          <a:noFill/>
          <a:ln>
            <a:noFill/>
          </a:ln>
        </p:spPr>
        <p:txBody>
          <a:bodyPr spcFirstLastPara="1" wrap="square" lIns="91425" tIns="91425" rIns="91425" bIns="91425" anchor="t" anchorCtr="0">
            <a:noAutofit/>
          </a:bodyPr>
          <a:lstStyle/>
          <a:p>
            <a:pPr algn="just">
              <a:buFont typeface="Arial" panose="020B0604020202020204" pitchFamily="34" charset="0"/>
              <a:buChar char="•"/>
            </a:pPr>
            <a:r>
              <a:rPr lang="vi-VN" sz="2000" b="1" i="0" dirty="0">
                <a:solidFill>
                  <a:srgbClr val="212529"/>
                </a:solidFill>
                <a:effectLst/>
                <a:latin typeface="+mn-lt"/>
              </a:rPr>
              <a:t> Giao dịch chuyển đổi: </a:t>
            </a:r>
            <a:r>
              <a:rPr lang="vi-VN" sz="2000" b="0" i="0" dirty="0">
                <a:solidFill>
                  <a:srgbClr val="212529"/>
                </a:solidFill>
                <a:effectLst/>
                <a:latin typeface="+mn-lt"/>
              </a:rPr>
              <a:t>Trong trường hợp ví dụ nhà đầu tư muốn có BNB, nhưng hiện tại trong tài khoản có USDT thì có thể tiến hành cách này để chuyển từ USDT sang BNB. Nhà đầu tư chỉ cần nhấp chuột vào mục “Giao dịch” phía trên bên trái màn hình và chọn “Chuyển đổi”.</a:t>
            </a:r>
          </a:p>
        </p:txBody>
      </p:sp>
      <p:pic>
        <p:nvPicPr>
          <p:cNvPr id="70658" name="Picture 2" descr="cac-loai-lenh">
            <a:extLst>
              <a:ext uri="{FF2B5EF4-FFF2-40B4-BE49-F238E27FC236}">
                <a16:creationId xmlns:a16="http://schemas.microsoft.com/office/drawing/2014/main" id="{0E94A35D-119B-EE52-C58E-F5A5578211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344189"/>
            <a:ext cx="9144000" cy="3718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1584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800" y="154525"/>
            <a:ext cx="6865800" cy="461700"/>
          </a:xfrm>
          <a:prstGeom prst="rect">
            <a:avLst/>
          </a:prstGeom>
          <a:noFill/>
          <a:ln>
            <a:noFill/>
          </a:ln>
        </p:spPr>
        <p:txBody>
          <a:bodyPr spcFirstLastPara="1" wrap="square" lIns="91425" tIns="45700" rIns="91425" bIns="45700" anchor="t" anchorCtr="0">
            <a:spAutoFit/>
          </a:bodyPr>
          <a:lstStyle/>
          <a:p>
            <a:pPr algn="l"/>
            <a:r>
              <a:rPr lang="vi-VN" sz="2400" b="1" i="0" dirty="0">
                <a:solidFill>
                  <a:schemeClr val="bg1"/>
                </a:solidFill>
                <a:effectLst/>
                <a:latin typeface="+mn-lt"/>
              </a:rPr>
              <a:t>Hướng dẫn đăng ký trên Ứng dụng Binance</a:t>
            </a:r>
          </a:p>
        </p:txBody>
      </p:sp>
      <p:sp>
        <p:nvSpPr>
          <p:cNvPr id="101" name="Google Shape;101;p3"/>
          <p:cNvSpPr txBox="1"/>
          <p:nvPr/>
        </p:nvSpPr>
        <p:spPr>
          <a:xfrm>
            <a:off x="225287" y="795129"/>
            <a:ext cx="8605675" cy="4418561"/>
          </a:xfrm>
          <a:prstGeom prst="rect">
            <a:avLst/>
          </a:prstGeom>
          <a:noFill/>
          <a:ln>
            <a:noFill/>
          </a:ln>
        </p:spPr>
        <p:txBody>
          <a:bodyPr spcFirstLastPara="1" wrap="square" lIns="91425" tIns="91425" rIns="91425" bIns="91425" anchor="t" anchorCtr="0">
            <a:noAutofit/>
          </a:bodyPr>
          <a:lstStyle/>
          <a:p>
            <a:pPr algn="just">
              <a:buFont typeface="Arial" panose="020B0604020202020204" pitchFamily="34" charset="0"/>
              <a:buChar char="•"/>
            </a:pPr>
            <a:r>
              <a:rPr lang="vi-VN" sz="2000" b="0" i="0" dirty="0">
                <a:solidFill>
                  <a:srgbClr val="212529"/>
                </a:solidFill>
                <a:effectLst/>
                <a:latin typeface="+mn-lt"/>
              </a:rPr>
              <a:t> Sau đó, nhà đầu tư nhập số lượng USDT muốn chuyển sang BNB và chọn </a:t>
            </a:r>
            <a:r>
              <a:rPr lang="vi-VN" sz="2000" b="1" i="0" dirty="0">
                <a:solidFill>
                  <a:srgbClr val="212529"/>
                </a:solidFill>
                <a:effectLst/>
                <a:latin typeface="+mn-lt"/>
              </a:rPr>
              <a:t>“Xem trước chuyển đổi”</a:t>
            </a:r>
            <a:r>
              <a:rPr lang="vi-VN" sz="2000" b="0" i="0" dirty="0">
                <a:solidFill>
                  <a:srgbClr val="212529"/>
                </a:solidFill>
                <a:effectLst/>
                <a:latin typeface="+mn-lt"/>
              </a:rPr>
              <a:t>. Màn hình sẽ hiện ra tiếp theo sẽ cho biết vào thời điểm đó 1 USDT bằng bao nhiêu BNB, 1 BNB bằng bao nhiêu USDT cũng như số lượng BNB nhà đầu tư sẽ nhận được. Sau đó nhấp </a:t>
            </a:r>
            <a:r>
              <a:rPr lang="vi-VN" sz="2000" b="1" i="0" dirty="0">
                <a:solidFill>
                  <a:srgbClr val="212529"/>
                </a:solidFill>
                <a:effectLst/>
                <a:latin typeface="+mn-lt"/>
              </a:rPr>
              <a:t>“Chuyển đổi”</a:t>
            </a:r>
            <a:r>
              <a:rPr lang="vi-VN" sz="2000" b="0" i="0" dirty="0">
                <a:solidFill>
                  <a:srgbClr val="212529"/>
                </a:solidFill>
                <a:effectLst/>
                <a:latin typeface="+mn-lt"/>
              </a:rPr>
              <a:t> để hoàn thành.</a:t>
            </a:r>
          </a:p>
        </p:txBody>
      </p:sp>
      <p:pic>
        <p:nvPicPr>
          <p:cNvPr id="70658" name="Picture 2" descr="cac-loai-lenh">
            <a:extLst>
              <a:ext uri="{FF2B5EF4-FFF2-40B4-BE49-F238E27FC236}">
                <a16:creationId xmlns:a16="http://schemas.microsoft.com/office/drawing/2014/main" id="{0E94A35D-119B-EE52-C58E-F5A5578211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552007"/>
            <a:ext cx="9144000" cy="3510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258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800" y="154525"/>
            <a:ext cx="6865800" cy="461700"/>
          </a:xfrm>
          <a:prstGeom prst="rect">
            <a:avLst/>
          </a:prstGeom>
          <a:noFill/>
          <a:ln>
            <a:noFill/>
          </a:ln>
        </p:spPr>
        <p:txBody>
          <a:bodyPr spcFirstLastPara="1" wrap="square" lIns="91425" tIns="45700" rIns="91425" bIns="45700" anchor="t" anchorCtr="0">
            <a:spAutoFit/>
          </a:bodyPr>
          <a:lstStyle/>
          <a:p>
            <a:pPr algn="l"/>
            <a:r>
              <a:rPr lang="vi-VN" sz="2400" b="1" i="0" dirty="0">
                <a:solidFill>
                  <a:schemeClr val="bg1"/>
                </a:solidFill>
                <a:effectLst/>
                <a:latin typeface="+mn-lt"/>
              </a:rPr>
              <a:t>Hướng dẫn đăng ký trên Ứng dụng Binance</a:t>
            </a:r>
          </a:p>
        </p:txBody>
      </p:sp>
      <p:sp>
        <p:nvSpPr>
          <p:cNvPr id="101" name="Google Shape;101;p3"/>
          <p:cNvSpPr txBox="1"/>
          <p:nvPr/>
        </p:nvSpPr>
        <p:spPr>
          <a:xfrm>
            <a:off x="225287" y="795129"/>
            <a:ext cx="8605675" cy="4418561"/>
          </a:xfrm>
          <a:prstGeom prst="rect">
            <a:avLst/>
          </a:prstGeom>
          <a:noFill/>
          <a:ln>
            <a:noFill/>
          </a:ln>
        </p:spPr>
        <p:txBody>
          <a:bodyPr spcFirstLastPara="1" wrap="square" lIns="91425" tIns="91425" rIns="91425" bIns="91425" anchor="t" anchorCtr="0">
            <a:noAutofit/>
          </a:bodyPr>
          <a:lstStyle/>
          <a:p>
            <a:pPr algn="l"/>
            <a:r>
              <a:rPr lang="vi-VN" sz="2000" b="1" i="0" dirty="0">
                <a:solidFill>
                  <a:srgbClr val="212529"/>
                </a:solidFill>
                <a:effectLst/>
                <a:latin typeface="+mn-lt"/>
              </a:rPr>
              <a:t>Cách tiến hành thực hiện giao dịch trên Binance</a:t>
            </a:r>
            <a:endParaRPr lang="vi-VN" sz="2000" b="0" i="0" dirty="0">
              <a:solidFill>
                <a:srgbClr val="212529"/>
              </a:solidFill>
              <a:effectLst/>
              <a:latin typeface="+mn-lt"/>
            </a:endParaRPr>
          </a:p>
          <a:p>
            <a:pPr algn="just"/>
            <a:r>
              <a:rPr lang="vi-VN" sz="2000" b="0" i="0" dirty="0">
                <a:solidFill>
                  <a:srgbClr val="212529"/>
                </a:solidFill>
                <a:effectLst/>
                <a:latin typeface="+mn-lt"/>
              </a:rPr>
              <a:t>Ở trên nhà đầu tư đã được hướng dẫn giao dịch trên Binance theo hình thức P2P, dưới đây là hướng dẫn giao dịch Future, giao dịch Earn và Giao dịch Staking cố định.</a:t>
            </a:r>
          </a:p>
          <a:p>
            <a:br>
              <a:rPr lang="vi-VN" sz="2000" dirty="0">
                <a:latin typeface="+mn-lt"/>
              </a:rPr>
            </a:br>
            <a:endParaRPr lang="vi-VN" sz="2000" b="0" i="0" dirty="0">
              <a:solidFill>
                <a:srgbClr val="212529"/>
              </a:solidFill>
              <a:effectLst/>
              <a:latin typeface="+mn-lt"/>
            </a:endParaRPr>
          </a:p>
        </p:txBody>
      </p:sp>
      <p:pic>
        <p:nvPicPr>
          <p:cNvPr id="70658" name="Picture 2" descr="cac-loai-lenh">
            <a:extLst>
              <a:ext uri="{FF2B5EF4-FFF2-40B4-BE49-F238E27FC236}">
                <a16:creationId xmlns:a16="http://schemas.microsoft.com/office/drawing/2014/main" id="{0E94A35D-119B-EE52-C58E-F5A5578211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219499"/>
            <a:ext cx="9144000" cy="3843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1691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800" y="154525"/>
            <a:ext cx="6865800" cy="461700"/>
          </a:xfrm>
          <a:prstGeom prst="rect">
            <a:avLst/>
          </a:prstGeom>
          <a:noFill/>
          <a:ln>
            <a:noFill/>
          </a:ln>
        </p:spPr>
        <p:txBody>
          <a:bodyPr spcFirstLastPara="1" wrap="square" lIns="91425" tIns="45700" rIns="91425" bIns="45700" anchor="t" anchorCtr="0">
            <a:spAutoFit/>
          </a:bodyPr>
          <a:lstStyle/>
          <a:p>
            <a:pPr algn="l"/>
            <a:r>
              <a:rPr lang="vi-VN" sz="2400" b="1" i="0" dirty="0">
                <a:solidFill>
                  <a:schemeClr val="bg1"/>
                </a:solidFill>
                <a:effectLst/>
                <a:latin typeface="+mn-lt"/>
              </a:rPr>
              <a:t>Hướng dẫn đăng ký trên Ứng dụng Binance</a:t>
            </a:r>
          </a:p>
        </p:txBody>
      </p:sp>
      <p:sp>
        <p:nvSpPr>
          <p:cNvPr id="101" name="Google Shape;101;p3"/>
          <p:cNvSpPr txBox="1"/>
          <p:nvPr/>
        </p:nvSpPr>
        <p:spPr>
          <a:xfrm>
            <a:off x="225287" y="795129"/>
            <a:ext cx="8605675" cy="4418561"/>
          </a:xfrm>
          <a:prstGeom prst="rect">
            <a:avLst/>
          </a:prstGeom>
          <a:noFill/>
          <a:ln>
            <a:noFill/>
          </a:ln>
        </p:spPr>
        <p:txBody>
          <a:bodyPr spcFirstLastPara="1" wrap="square" lIns="91425" tIns="91425" rIns="91425" bIns="91425" anchor="t" anchorCtr="0">
            <a:noAutofit/>
          </a:bodyPr>
          <a:lstStyle/>
          <a:p>
            <a:pPr algn="l"/>
            <a:r>
              <a:rPr lang="vi-VN" sz="2000" b="1" i="0" dirty="0">
                <a:solidFill>
                  <a:srgbClr val="212529"/>
                </a:solidFill>
                <a:effectLst/>
                <a:latin typeface="+mn-lt"/>
              </a:rPr>
              <a:t>Cách tiến hành thực hiện giao dịch trên Binance</a:t>
            </a:r>
            <a:endParaRPr lang="vi-VN" sz="2000" b="0" i="0" dirty="0">
              <a:solidFill>
                <a:srgbClr val="212529"/>
              </a:solidFill>
              <a:effectLst/>
              <a:latin typeface="+mn-lt"/>
            </a:endParaRPr>
          </a:p>
          <a:p>
            <a:pPr algn="just"/>
            <a:r>
              <a:rPr lang="vi-VN" sz="2000" b="0" i="0" dirty="0">
                <a:solidFill>
                  <a:srgbClr val="212529"/>
                </a:solidFill>
                <a:effectLst/>
                <a:latin typeface="+mn-lt"/>
              </a:rPr>
              <a:t>Ở trên nhà đầu tư đã được hướng dẫn giao dịch trên Binance theo hình thức P2P, dưới đây là hướng dẫn giao dịch Future, giao dịch Earn và Giao dịch Staking cố định.</a:t>
            </a:r>
          </a:p>
          <a:p>
            <a:br>
              <a:rPr lang="vi-VN" sz="2000" dirty="0">
                <a:latin typeface="+mn-lt"/>
              </a:rPr>
            </a:br>
            <a:endParaRPr lang="vi-VN" sz="2000" b="0" i="0" dirty="0">
              <a:solidFill>
                <a:srgbClr val="212529"/>
              </a:solidFill>
              <a:effectLst/>
              <a:latin typeface="+mn-lt"/>
            </a:endParaRPr>
          </a:p>
        </p:txBody>
      </p:sp>
      <p:pic>
        <p:nvPicPr>
          <p:cNvPr id="72706" name="Picture 2" descr="giao-dich-binance-futures">
            <a:extLst>
              <a:ext uri="{FF2B5EF4-FFF2-40B4-BE49-F238E27FC236}">
                <a16:creationId xmlns:a16="http://schemas.microsoft.com/office/drawing/2014/main" id="{8FA789A1-7F37-8636-448C-451D8D5A80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86247"/>
            <a:ext cx="9144000" cy="3876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2615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800" y="154525"/>
            <a:ext cx="6865800" cy="461700"/>
          </a:xfrm>
          <a:prstGeom prst="rect">
            <a:avLst/>
          </a:prstGeom>
          <a:noFill/>
          <a:ln>
            <a:noFill/>
          </a:ln>
        </p:spPr>
        <p:txBody>
          <a:bodyPr spcFirstLastPara="1" wrap="square" lIns="91425" tIns="45700" rIns="91425" bIns="45700" anchor="t" anchorCtr="0">
            <a:spAutoFit/>
          </a:bodyPr>
          <a:lstStyle/>
          <a:p>
            <a:pPr algn="l"/>
            <a:r>
              <a:rPr lang="vi-VN" sz="2400" b="1" i="0" dirty="0">
                <a:solidFill>
                  <a:schemeClr val="bg1"/>
                </a:solidFill>
                <a:effectLst/>
                <a:latin typeface="+mn-lt"/>
              </a:rPr>
              <a:t>Hướng dẫn đăng ký trên Ứng dụng Binance</a:t>
            </a:r>
          </a:p>
        </p:txBody>
      </p:sp>
      <p:sp>
        <p:nvSpPr>
          <p:cNvPr id="101" name="Google Shape;101;p3"/>
          <p:cNvSpPr txBox="1"/>
          <p:nvPr/>
        </p:nvSpPr>
        <p:spPr>
          <a:xfrm>
            <a:off x="225287" y="795129"/>
            <a:ext cx="8605675" cy="4418561"/>
          </a:xfrm>
          <a:prstGeom prst="rect">
            <a:avLst/>
          </a:prstGeom>
          <a:noFill/>
          <a:ln>
            <a:noFill/>
          </a:ln>
        </p:spPr>
        <p:txBody>
          <a:bodyPr spcFirstLastPara="1" wrap="square" lIns="91425" tIns="91425" rIns="91425" bIns="91425" anchor="t" anchorCtr="0">
            <a:noAutofit/>
          </a:bodyPr>
          <a:lstStyle/>
          <a:p>
            <a:pPr algn="just"/>
            <a:r>
              <a:rPr lang="vi-VN" sz="2000" b="1" i="0" dirty="0">
                <a:solidFill>
                  <a:srgbClr val="212529"/>
                </a:solidFill>
                <a:effectLst/>
                <a:latin typeface="+mn-lt"/>
              </a:rPr>
              <a:t>Giao dịch Future:</a:t>
            </a:r>
            <a:endParaRPr lang="vi-VN" sz="2000" b="0" i="0" dirty="0">
              <a:solidFill>
                <a:srgbClr val="212529"/>
              </a:solidFill>
              <a:effectLst/>
              <a:latin typeface="+mn-lt"/>
            </a:endParaRPr>
          </a:p>
          <a:p>
            <a:pPr algn="just"/>
            <a:r>
              <a:rPr lang="vi-VN" sz="2000" b="0" i="0" dirty="0">
                <a:solidFill>
                  <a:srgbClr val="212529"/>
                </a:solidFill>
                <a:effectLst/>
                <a:latin typeface="+mn-lt"/>
              </a:rPr>
              <a:t>Binance Futures hay hợp đồng tương lai, là hình thức giao dịch phái sinh của sàn Binance, cho phép nhà đầu tư đặt lệnh theo suy đoán của mình về giá của 1 đồng tiền mà không cần sở hữu đồng tiền đó. Hình thức này giúp có thể giao dịch được 2 chiều, trong cả thị trường giá tăng và thị trường giá xuống.</a:t>
            </a:r>
          </a:p>
        </p:txBody>
      </p:sp>
      <p:pic>
        <p:nvPicPr>
          <p:cNvPr id="72706" name="Picture 2" descr="giao-dich-binance-futures">
            <a:extLst>
              <a:ext uri="{FF2B5EF4-FFF2-40B4-BE49-F238E27FC236}">
                <a16:creationId xmlns:a16="http://schemas.microsoft.com/office/drawing/2014/main" id="{8FA789A1-7F37-8636-448C-451D8D5A80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768137"/>
            <a:ext cx="9144000" cy="3294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6897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800" y="154525"/>
            <a:ext cx="6865800" cy="461700"/>
          </a:xfrm>
          <a:prstGeom prst="rect">
            <a:avLst/>
          </a:prstGeom>
          <a:noFill/>
          <a:ln>
            <a:noFill/>
          </a:ln>
        </p:spPr>
        <p:txBody>
          <a:bodyPr spcFirstLastPara="1" wrap="square" lIns="91425" tIns="45700" rIns="91425" bIns="45700" anchor="t" anchorCtr="0">
            <a:spAutoFit/>
          </a:bodyPr>
          <a:lstStyle/>
          <a:p>
            <a:pPr algn="l"/>
            <a:r>
              <a:rPr lang="vi-VN" sz="2400" b="1" i="0" dirty="0">
                <a:solidFill>
                  <a:schemeClr val="bg1"/>
                </a:solidFill>
                <a:effectLst/>
                <a:latin typeface="+mn-lt"/>
              </a:rPr>
              <a:t>Hướng dẫn đăng ký trên Ứng dụng Binance</a:t>
            </a:r>
          </a:p>
        </p:txBody>
      </p:sp>
      <p:sp>
        <p:nvSpPr>
          <p:cNvPr id="101" name="Google Shape;101;p3"/>
          <p:cNvSpPr txBox="1"/>
          <p:nvPr/>
        </p:nvSpPr>
        <p:spPr>
          <a:xfrm>
            <a:off x="304800" y="1583871"/>
            <a:ext cx="4895850" cy="4433470"/>
          </a:xfrm>
          <a:prstGeom prst="rect">
            <a:avLst/>
          </a:prstGeom>
          <a:noFill/>
          <a:ln>
            <a:noFill/>
          </a:ln>
        </p:spPr>
        <p:txBody>
          <a:bodyPr spcFirstLastPara="1" wrap="square" lIns="91425" tIns="91425" rIns="91425" bIns="91425" anchor="t" anchorCtr="0">
            <a:noAutofit/>
          </a:bodyPr>
          <a:lstStyle/>
          <a:p>
            <a:pPr algn="l"/>
            <a:r>
              <a:rPr lang="en-US" sz="2000" b="0" i="0" dirty="0" err="1">
                <a:solidFill>
                  <a:srgbClr val="1E2329"/>
                </a:solidFill>
                <a:effectLst/>
                <a:latin typeface="+mn-lt"/>
              </a:rPr>
              <a:t>Bạn</a:t>
            </a:r>
            <a:r>
              <a:rPr lang="en-US" sz="2000" b="0" i="0" dirty="0">
                <a:solidFill>
                  <a:srgbClr val="1E2329"/>
                </a:solidFill>
                <a:effectLst/>
                <a:latin typeface="+mn-lt"/>
              </a:rPr>
              <a:t> </a:t>
            </a:r>
            <a:r>
              <a:rPr lang="en-US" sz="2000" b="0" i="0" dirty="0" err="1">
                <a:solidFill>
                  <a:srgbClr val="1E2329"/>
                </a:solidFill>
                <a:effectLst/>
                <a:latin typeface="+mn-lt"/>
              </a:rPr>
              <a:t>có</a:t>
            </a:r>
            <a:r>
              <a:rPr lang="en-US" sz="2000" b="0" i="0" dirty="0">
                <a:solidFill>
                  <a:srgbClr val="1E2329"/>
                </a:solidFill>
                <a:effectLst/>
                <a:latin typeface="+mn-lt"/>
              </a:rPr>
              <a:t> </a:t>
            </a:r>
            <a:r>
              <a:rPr lang="en-US" sz="2000" b="0" i="0" dirty="0" err="1">
                <a:solidFill>
                  <a:srgbClr val="1E2329"/>
                </a:solidFill>
                <a:effectLst/>
                <a:latin typeface="+mn-lt"/>
              </a:rPr>
              <a:t>thể</a:t>
            </a:r>
            <a:r>
              <a:rPr lang="en-US" sz="2000" b="0" i="0" dirty="0">
                <a:solidFill>
                  <a:srgbClr val="1E2329"/>
                </a:solidFill>
                <a:effectLst/>
                <a:latin typeface="+mn-lt"/>
              </a:rPr>
              <a:t> </a:t>
            </a:r>
            <a:r>
              <a:rPr lang="en-US" sz="2000" b="0" i="0" dirty="0" err="1">
                <a:solidFill>
                  <a:srgbClr val="1E2329"/>
                </a:solidFill>
                <a:effectLst/>
                <a:latin typeface="+mn-lt"/>
              </a:rPr>
              <a:t>đăng</a:t>
            </a:r>
            <a:r>
              <a:rPr lang="en-US" sz="2000" b="0" i="0" dirty="0">
                <a:solidFill>
                  <a:srgbClr val="1E2329"/>
                </a:solidFill>
                <a:effectLst/>
                <a:latin typeface="+mn-lt"/>
              </a:rPr>
              <a:t> </a:t>
            </a:r>
            <a:r>
              <a:rPr lang="en-US" sz="2000" b="0" i="0" dirty="0" err="1">
                <a:solidFill>
                  <a:srgbClr val="1E2329"/>
                </a:solidFill>
                <a:effectLst/>
                <a:latin typeface="+mn-lt"/>
              </a:rPr>
              <a:t>ký</a:t>
            </a:r>
            <a:r>
              <a:rPr lang="en-US" sz="2000" b="0" i="0" dirty="0">
                <a:solidFill>
                  <a:srgbClr val="1E2329"/>
                </a:solidFill>
                <a:effectLst/>
                <a:latin typeface="+mn-lt"/>
              </a:rPr>
              <a:t> </a:t>
            </a:r>
            <a:r>
              <a:rPr lang="en-US" sz="2000" b="0" i="0" dirty="0" err="1">
                <a:solidFill>
                  <a:srgbClr val="1E2329"/>
                </a:solidFill>
                <a:effectLst/>
                <a:latin typeface="+mn-lt"/>
              </a:rPr>
              <a:t>tài</a:t>
            </a:r>
            <a:r>
              <a:rPr lang="en-US" sz="2000" b="0" i="0" dirty="0">
                <a:solidFill>
                  <a:srgbClr val="1E2329"/>
                </a:solidFill>
                <a:effectLst/>
                <a:latin typeface="+mn-lt"/>
              </a:rPr>
              <a:t> </a:t>
            </a:r>
            <a:r>
              <a:rPr lang="en-US" sz="2000" b="0" i="0" dirty="0" err="1">
                <a:solidFill>
                  <a:srgbClr val="1E2329"/>
                </a:solidFill>
                <a:effectLst/>
                <a:latin typeface="+mn-lt"/>
              </a:rPr>
              <a:t>khoản</a:t>
            </a:r>
            <a:r>
              <a:rPr lang="en-US" sz="2000" b="0" i="0" dirty="0">
                <a:solidFill>
                  <a:srgbClr val="1E2329"/>
                </a:solidFill>
                <a:effectLst/>
                <a:latin typeface="+mn-lt"/>
              </a:rPr>
              <a:t> </a:t>
            </a:r>
            <a:r>
              <a:rPr lang="en-US" sz="2000" b="0" i="0" dirty="0" err="1">
                <a:solidFill>
                  <a:srgbClr val="1E2329"/>
                </a:solidFill>
                <a:effectLst/>
                <a:latin typeface="+mn-lt"/>
              </a:rPr>
              <a:t>Binance</a:t>
            </a:r>
            <a:r>
              <a:rPr lang="en-US" sz="2000" b="0" i="0" dirty="0">
                <a:solidFill>
                  <a:srgbClr val="1E2329"/>
                </a:solidFill>
                <a:effectLst/>
                <a:latin typeface="+mn-lt"/>
              </a:rPr>
              <a:t> </a:t>
            </a:r>
            <a:r>
              <a:rPr lang="en-US" sz="2000" b="0" i="0" dirty="0" err="1">
                <a:solidFill>
                  <a:srgbClr val="1E2329"/>
                </a:solidFill>
                <a:effectLst/>
                <a:latin typeface="+mn-lt"/>
              </a:rPr>
              <a:t>bằng</a:t>
            </a:r>
            <a:r>
              <a:rPr lang="en-US" sz="2000" b="0" i="0" dirty="0">
                <a:solidFill>
                  <a:srgbClr val="1E2329"/>
                </a:solidFill>
                <a:effectLst/>
                <a:latin typeface="+mn-lt"/>
              </a:rPr>
              <a:t> </a:t>
            </a:r>
            <a:r>
              <a:rPr lang="en-US" sz="2000" b="0" i="0" dirty="0" err="1">
                <a:solidFill>
                  <a:srgbClr val="1E2329"/>
                </a:solidFill>
                <a:effectLst/>
                <a:latin typeface="+mn-lt"/>
              </a:rPr>
              <a:t>địa</a:t>
            </a:r>
            <a:r>
              <a:rPr lang="en-US" sz="2000" b="0" i="0" dirty="0">
                <a:solidFill>
                  <a:srgbClr val="1E2329"/>
                </a:solidFill>
                <a:effectLst/>
                <a:latin typeface="+mn-lt"/>
              </a:rPr>
              <a:t> </a:t>
            </a:r>
            <a:r>
              <a:rPr lang="en-US" sz="2000" b="0" i="0" dirty="0" err="1">
                <a:solidFill>
                  <a:srgbClr val="1E2329"/>
                </a:solidFill>
                <a:effectLst/>
                <a:latin typeface="+mn-lt"/>
              </a:rPr>
              <a:t>chỉ</a:t>
            </a:r>
            <a:r>
              <a:rPr lang="en-US" sz="2000" b="0" i="0" dirty="0">
                <a:solidFill>
                  <a:srgbClr val="1E2329"/>
                </a:solidFill>
                <a:effectLst/>
                <a:latin typeface="+mn-lt"/>
              </a:rPr>
              <a:t> email, </a:t>
            </a:r>
            <a:r>
              <a:rPr lang="en-US" sz="2000" b="0" i="0" dirty="0" err="1">
                <a:solidFill>
                  <a:srgbClr val="1E2329"/>
                </a:solidFill>
                <a:effectLst/>
                <a:latin typeface="+mn-lt"/>
              </a:rPr>
              <a:t>số</a:t>
            </a:r>
            <a:r>
              <a:rPr lang="en-US" sz="2000" b="0" i="0" dirty="0">
                <a:solidFill>
                  <a:srgbClr val="1E2329"/>
                </a:solidFill>
                <a:effectLst/>
                <a:latin typeface="+mn-lt"/>
              </a:rPr>
              <a:t> </a:t>
            </a:r>
            <a:r>
              <a:rPr lang="en-US" sz="2000" b="0" i="0" dirty="0" err="1">
                <a:solidFill>
                  <a:srgbClr val="1E2329"/>
                </a:solidFill>
                <a:effectLst/>
                <a:latin typeface="+mn-lt"/>
              </a:rPr>
              <a:t>điện</a:t>
            </a:r>
            <a:r>
              <a:rPr lang="en-US" sz="2000" b="0" i="0" dirty="0">
                <a:solidFill>
                  <a:srgbClr val="1E2329"/>
                </a:solidFill>
                <a:effectLst/>
                <a:latin typeface="+mn-lt"/>
              </a:rPr>
              <a:t> </a:t>
            </a:r>
            <a:r>
              <a:rPr lang="en-US" sz="2000" b="0" i="0" dirty="0" err="1">
                <a:solidFill>
                  <a:srgbClr val="1E2329"/>
                </a:solidFill>
                <a:effectLst/>
                <a:latin typeface="+mn-lt"/>
              </a:rPr>
              <a:t>thoại</a:t>
            </a:r>
            <a:r>
              <a:rPr lang="en-US" sz="2000" b="0" i="0" dirty="0">
                <a:solidFill>
                  <a:srgbClr val="1E2329"/>
                </a:solidFill>
                <a:effectLst/>
                <a:latin typeface="+mn-lt"/>
              </a:rPr>
              <a:t> </a:t>
            </a:r>
            <a:r>
              <a:rPr lang="en-US" sz="2000" b="0" i="0" dirty="0" err="1">
                <a:solidFill>
                  <a:srgbClr val="1E2329"/>
                </a:solidFill>
                <a:effectLst/>
                <a:latin typeface="+mn-lt"/>
              </a:rPr>
              <a:t>hoặc</a:t>
            </a:r>
            <a:r>
              <a:rPr lang="en-US" sz="2000" b="0" i="0" dirty="0">
                <a:solidFill>
                  <a:srgbClr val="1E2329"/>
                </a:solidFill>
                <a:effectLst/>
                <a:latin typeface="+mn-lt"/>
              </a:rPr>
              <a:t> </a:t>
            </a:r>
            <a:r>
              <a:rPr lang="en-US" sz="2000" b="0" i="0" dirty="0" err="1">
                <a:solidFill>
                  <a:srgbClr val="1E2329"/>
                </a:solidFill>
                <a:effectLst/>
                <a:latin typeface="+mn-lt"/>
              </a:rPr>
              <a:t>tài</a:t>
            </a:r>
            <a:r>
              <a:rPr lang="en-US" sz="2000" b="0" i="0" dirty="0">
                <a:solidFill>
                  <a:srgbClr val="1E2329"/>
                </a:solidFill>
                <a:effectLst/>
                <a:latin typeface="+mn-lt"/>
              </a:rPr>
              <a:t> </a:t>
            </a:r>
            <a:r>
              <a:rPr lang="en-US" sz="2000" b="0" i="0" dirty="0" err="1">
                <a:solidFill>
                  <a:srgbClr val="1E2329"/>
                </a:solidFill>
                <a:effectLst/>
                <a:latin typeface="+mn-lt"/>
              </a:rPr>
              <a:t>khoản</a:t>
            </a:r>
            <a:r>
              <a:rPr lang="en-US" sz="2000" b="0" i="0" dirty="0">
                <a:solidFill>
                  <a:srgbClr val="1E2329"/>
                </a:solidFill>
                <a:effectLst/>
                <a:latin typeface="+mn-lt"/>
              </a:rPr>
              <a:t> Apple/Google </a:t>
            </a:r>
            <a:r>
              <a:rPr lang="en-US" sz="2000" b="0" i="0" dirty="0" err="1">
                <a:solidFill>
                  <a:srgbClr val="1E2329"/>
                </a:solidFill>
                <a:effectLst/>
                <a:latin typeface="+mn-lt"/>
              </a:rPr>
              <a:t>trên</a:t>
            </a:r>
            <a:r>
              <a:rPr lang="en-US" sz="2000" b="0" i="0" dirty="0">
                <a:solidFill>
                  <a:srgbClr val="1E2329"/>
                </a:solidFill>
                <a:effectLst/>
                <a:latin typeface="+mn-lt"/>
              </a:rPr>
              <a:t> </a:t>
            </a:r>
            <a:r>
              <a:rPr lang="en-US" sz="2000" b="0" i="0" dirty="0" err="1">
                <a:solidFill>
                  <a:srgbClr val="1E2329"/>
                </a:solidFill>
                <a:effectLst/>
                <a:latin typeface="+mn-lt"/>
              </a:rPr>
              <a:t>ứng</a:t>
            </a:r>
            <a:r>
              <a:rPr lang="en-US" sz="2000" b="0" i="0" dirty="0">
                <a:solidFill>
                  <a:srgbClr val="1E2329"/>
                </a:solidFill>
                <a:effectLst/>
                <a:latin typeface="+mn-lt"/>
              </a:rPr>
              <a:t> </a:t>
            </a:r>
            <a:r>
              <a:rPr lang="en-US" sz="2000" b="0" i="0" dirty="0" err="1">
                <a:solidFill>
                  <a:srgbClr val="1E2329"/>
                </a:solidFill>
                <a:effectLst/>
                <a:latin typeface="+mn-lt"/>
              </a:rPr>
              <a:t>dụng</a:t>
            </a:r>
            <a:r>
              <a:rPr lang="en-US" sz="2000" b="0" i="0" dirty="0">
                <a:solidFill>
                  <a:srgbClr val="1E2329"/>
                </a:solidFill>
                <a:effectLst/>
                <a:latin typeface="+mn-lt"/>
              </a:rPr>
              <a:t> </a:t>
            </a:r>
            <a:r>
              <a:rPr lang="en-US" sz="2000" b="0" i="0" dirty="0" err="1">
                <a:solidFill>
                  <a:srgbClr val="1E2329"/>
                </a:solidFill>
                <a:effectLst/>
                <a:latin typeface="+mn-lt"/>
              </a:rPr>
              <a:t>Binance</a:t>
            </a:r>
            <a:r>
              <a:rPr lang="en-US" sz="2000" b="0" i="0" dirty="0">
                <a:solidFill>
                  <a:srgbClr val="1E2329"/>
                </a:solidFill>
                <a:effectLst/>
                <a:latin typeface="+mn-lt"/>
              </a:rPr>
              <a:t> </a:t>
            </a:r>
            <a:r>
              <a:rPr lang="en-US" sz="2000" b="0" i="0" dirty="0" err="1">
                <a:solidFill>
                  <a:srgbClr val="1E2329"/>
                </a:solidFill>
                <a:effectLst/>
                <a:latin typeface="+mn-lt"/>
              </a:rPr>
              <a:t>chỉ</a:t>
            </a:r>
            <a:r>
              <a:rPr lang="en-US" sz="2000" b="0" i="0" dirty="0">
                <a:solidFill>
                  <a:srgbClr val="1E2329"/>
                </a:solidFill>
                <a:effectLst/>
                <a:latin typeface="+mn-lt"/>
              </a:rPr>
              <a:t> </a:t>
            </a:r>
            <a:r>
              <a:rPr lang="en-US" sz="2000" b="0" i="0" dirty="0" err="1">
                <a:solidFill>
                  <a:srgbClr val="1E2329"/>
                </a:solidFill>
                <a:effectLst/>
                <a:latin typeface="+mn-lt"/>
              </a:rPr>
              <a:t>với</a:t>
            </a:r>
            <a:r>
              <a:rPr lang="en-US" sz="2000" b="0" i="0" dirty="0">
                <a:solidFill>
                  <a:srgbClr val="1E2329"/>
                </a:solidFill>
                <a:effectLst/>
                <a:latin typeface="+mn-lt"/>
              </a:rPr>
              <a:t> </a:t>
            </a:r>
            <a:r>
              <a:rPr lang="en-US" sz="2000" b="0" i="0" dirty="0" err="1">
                <a:solidFill>
                  <a:srgbClr val="1E2329"/>
                </a:solidFill>
                <a:effectLst/>
                <a:latin typeface="+mn-lt"/>
              </a:rPr>
              <a:t>vài</a:t>
            </a:r>
            <a:r>
              <a:rPr lang="en-US" sz="2000" b="0" i="0" dirty="0">
                <a:solidFill>
                  <a:srgbClr val="1E2329"/>
                </a:solidFill>
                <a:effectLst/>
                <a:latin typeface="+mn-lt"/>
              </a:rPr>
              <a:t> </a:t>
            </a:r>
            <a:r>
              <a:rPr lang="en-US" sz="2000" b="0" i="0" dirty="0" err="1">
                <a:solidFill>
                  <a:srgbClr val="1E2329"/>
                </a:solidFill>
                <a:effectLst/>
                <a:latin typeface="+mn-lt"/>
              </a:rPr>
              <a:t>thao</a:t>
            </a:r>
            <a:r>
              <a:rPr lang="en-US" sz="2000" b="0" i="0" dirty="0">
                <a:solidFill>
                  <a:srgbClr val="1E2329"/>
                </a:solidFill>
                <a:effectLst/>
                <a:latin typeface="+mn-lt"/>
              </a:rPr>
              <a:t> </a:t>
            </a:r>
            <a:r>
              <a:rPr lang="en-US" sz="2000" b="0" i="0" dirty="0" err="1">
                <a:solidFill>
                  <a:srgbClr val="1E2329"/>
                </a:solidFill>
                <a:effectLst/>
                <a:latin typeface="+mn-lt"/>
              </a:rPr>
              <a:t>tác</a:t>
            </a:r>
            <a:r>
              <a:rPr lang="en-US" sz="2000" b="0" i="0" dirty="0">
                <a:solidFill>
                  <a:srgbClr val="1E2329"/>
                </a:solidFill>
                <a:effectLst/>
                <a:latin typeface="+mn-lt"/>
              </a:rPr>
              <a:t>. </a:t>
            </a:r>
          </a:p>
          <a:p>
            <a:pPr algn="l"/>
            <a:endParaRPr lang="en-US" sz="2000" b="0" i="0" dirty="0">
              <a:solidFill>
                <a:srgbClr val="1E2329"/>
              </a:solidFill>
              <a:effectLst/>
              <a:latin typeface="+mn-lt"/>
            </a:endParaRPr>
          </a:p>
          <a:p>
            <a:pPr algn="l"/>
            <a:r>
              <a:rPr lang="en-US" sz="2000" b="0" i="0" dirty="0" err="1">
                <a:solidFill>
                  <a:srgbClr val="1E2329"/>
                </a:solidFill>
                <a:effectLst/>
                <a:latin typeface="+mn-lt"/>
              </a:rPr>
              <a:t>Cách</a:t>
            </a:r>
            <a:r>
              <a:rPr lang="en-US" sz="2000" b="0" i="0" dirty="0">
                <a:solidFill>
                  <a:srgbClr val="1E2329"/>
                </a:solidFill>
                <a:effectLst/>
                <a:latin typeface="+mn-lt"/>
              </a:rPr>
              <a:t> </a:t>
            </a:r>
            <a:r>
              <a:rPr lang="en-US" sz="2000" b="0" i="0" dirty="0" err="1">
                <a:solidFill>
                  <a:srgbClr val="1E2329"/>
                </a:solidFill>
                <a:effectLst/>
                <a:latin typeface="+mn-lt"/>
              </a:rPr>
              <a:t>đăng</a:t>
            </a:r>
            <a:r>
              <a:rPr lang="en-US" sz="2000" b="0" i="0" dirty="0">
                <a:solidFill>
                  <a:srgbClr val="1E2329"/>
                </a:solidFill>
                <a:effectLst/>
                <a:latin typeface="+mn-lt"/>
              </a:rPr>
              <a:t> </a:t>
            </a:r>
            <a:r>
              <a:rPr lang="en-US" sz="2000" b="0" i="0" dirty="0" err="1">
                <a:solidFill>
                  <a:srgbClr val="1E2329"/>
                </a:solidFill>
                <a:effectLst/>
                <a:latin typeface="+mn-lt"/>
              </a:rPr>
              <a:t>ký</a:t>
            </a:r>
            <a:r>
              <a:rPr lang="en-US" sz="2000" b="0" i="0" dirty="0">
                <a:solidFill>
                  <a:srgbClr val="1E2329"/>
                </a:solidFill>
                <a:effectLst/>
                <a:latin typeface="+mn-lt"/>
              </a:rPr>
              <a:t> </a:t>
            </a:r>
            <a:r>
              <a:rPr lang="en-US" sz="2000" b="0" i="0" dirty="0" err="1">
                <a:solidFill>
                  <a:srgbClr val="1E2329"/>
                </a:solidFill>
                <a:effectLst/>
                <a:latin typeface="+mn-lt"/>
              </a:rPr>
              <a:t>tài</a:t>
            </a:r>
            <a:r>
              <a:rPr lang="en-US" sz="2000" b="0" i="0" dirty="0">
                <a:solidFill>
                  <a:srgbClr val="1E2329"/>
                </a:solidFill>
                <a:effectLst/>
                <a:latin typeface="+mn-lt"/>
              </a:rPr>
              <a:t> </a:t>
            </a:r>
            <a:r>
              <a:rPr lang="en-US" sz="2000" b="0" i="0" dirty="0" err="1">
                <a:solidFill>
                  <a:srgbClr val="1E2329"/>
                </a:solidFill>
                <a:effectLst/>
                <a:latin typeface="+mn-lt"/>
              </a:rPr>
              <a:t>khoản</a:t>
            </a:r>
            <a:r>
              <a:rPr lang="en-US" sz="2000" b="0" i="0" dirty="0">
                <a:solidFill>
                  <a:srgbClr val="1E2329"/>
                </a:solidFill>
                <a:effectLst/>
                <a:latin typeface="+mn-lt"/>
              </a:rPr>
              <a:t> </a:t>
            </a:r>
            <a:r>
              <a:rPr lang="en-US" sz="2000" b="0" i="0" dirty="0" err="1">
                <a:solidFill>
                  <a:srgbClr val="1E2329"/>
                </a:solidFill>
                <a:effectLst/>
                <a:latin typeface="+mn-lt"/>
              </a:rPr>
              <a:t>pháp</a:t>
            </a:r>
            <a:r>
              <a:rPr lang="en-US" sz="2000" b="0" i="0" dirty="0">
                <a:solidFill>
                  <a:srgbClr val="1E2329"/>
                </a:solidFill>
                <a:effectLst/>
                <a:latin typeface="+mn-lt"/>
              </a:rPr>
              <a:t> </a:t>
            </a:r>
            <a:r>
              <a:rPr lang="en-US" sz="2000" b="0" i="0" dirty="0" err="1">
                <a:solidFill>
                  <a:srgbClr val="1E2329"/>
                </a:solidFill>
                <a:effectLst/>
                <a:latin typeface="+mn-lt"/>
              </a:rPr>
              <a:t>nhân</a:t>
            </a:r>
            <a:r>
              <a:rPr lang="en-US" sz="2000" b="0" i="0" dirty="0">
                <a:solidFill>
                  <a:srgbClr val="1E2329"/>
                </a:solidFill>
                <a:effectLst/>
                <a:latin typeface="+mn-lt"/>
              </a:rPr>
              <a:t> </a:t>
            </a:r>
            <a:r>
              <a:rPr lang="en-US" sz="2000" b="0" i="0" dirty="0" err="1">
                <a:solidFill>
                  <a:srgbClr val="1E2329"/>
                </a:solidFill>
                <a:effectLst/>
                <a:latin typeface="+mn-lt"/>
              </a:rPr>
              <a:t>trên</a:t>
            </a:r>
            <a:r>
              <a:rPr lang="en-US" sz="2000" b="0" i="0" dirty="0">
                <a:solidFill>
                  <a:srgbClr val="1E2329"/>
                </a:solidFill>
                <a:effectLst/>
                <a:latin typeface="+mn-lt"/>
              </a:rPr>
              <a:t> </a:t>
            </a:r>
            <a:r>
              <a:rPr lang="en-US" sz="2000" b="0" i="0" dirty="0" err="1">
                <a:solidFill>
                  <a:srgbClr val="1E2329"/>
                </a:solidFill>
                <a:effectLst/>
                <a:latin typeface="+mn-lt"/>
              </a:rPr>
              <a:t>ứng</a:t>
            </a:r>
            <a:r>
              <a:rPr lang="en-US" sz="2000" b="0" i="0" dirty="0">
                <a:solidFill>
                  <a:srgbClr val="1E2329"/>
                </a:solidFill>
                <a:effectLst/>
                <a:latin typeface="+mn-lt"/>
              </a:rPr>
              <a:t> </a:t>
            </a:r>
            <a:r>
              <a:rPr lang="en-US" sz="2000" b="0" i="0" dirty="0" err="1">
                <a:solidFill>
                  <a:srgbClr val="1E2329"/>
                </a:solidFill>
                <a:effectLst/>
                <a:latin typeface="+mn-lt"/>
              </a:rPr>
              <a:t>dụng</a:t>
            </a:r>
            <a:r>
              <a:rPr lang="en-US" sz="2000" b="0" i="0" dirty="0">
                <a:solidFill>
                  <a:srgbClr val="1E2329"/>
                </a:solidFill>
                <a:effectLst/>
                <a:latin typeface="+mn-lt"/>
              </a:rPr>
              <a:t> </a:t>
            </a:r>
            <a:r>
              <a:rPr lang="en-US" sz="2000" b="0" i="0" dirty="0" err="1">
                <a:solidFill>
                  <a:srgbClr val="1E2329"/>
                </a:solidFill>
                <a:effectLst/>
                <a:latin typeface="+mn-lt"/>
              </a:rPr>
              <a:t>Binance</a:t>
            </a:r>
            <a:r>
              <a:rPr lang="en-US" sz="2000" b="0" i="0" dirty="0">
                <a:solidFill>
                  <a:srgbClr val="1E2329"/>
                </a:solidFill>
                <a:effectLst/>
                <a:latin typeface="+mn-lt"/>
              </a:rPr>
              <a:t>?</a:t>
            </a:r>
          </a:p>
          <a:p>
            <a:pPr algn="l"/>
            <a:endParaRPr lang="en-US" sz="2000" b="0" i="0" dirty="0">
              <a:solidFill>
                <a:srgbClr val="1E2329"/>
              </a:solidFill>
              <a:effectLst/>
              <a:latin typeface="+mn-lt"/>
            </a:endParaRPr>
          </a:p>
          <a:p>
            <a:pPr algn="l"/>
            <a:r>
              <a:rPr lang="en-US" sz="2000" b="0" i="0" dirty="0">
                <a:solidFill>
                  <a:srgbClr val="1E2329"/>
                </a:solidFill>
                <a:effectLst/>
                <a:latin typeface="+mn-lt"/>
              </a:rPr>
              <a:t>1. </a:t>
            </a:r>
            <a:r>
              <a:rPr lang="en-US" sz="2000" b="0" i="0" dirty="0" err="1">
                <a:solidFill>
                  <a:srgbClr val="1E2329"/>
                </a:solidFill>
                <a:effectLst/>
                <a:latin typeface="+mn-lt"/>
              </a:rPr>
              <a:t>Mở</a:t>
            </a:r>
            <a:r>
              <a:rPr lang="en-US" sz="2000" b="0" i="0" dirty="0">
                <a:solidFill>
                  <a:srgbClr val="1E2329"/>
                </a:solidFill>
                <a:effectLst/>
                <a:latin typeface="+mn-lt"/>
              </a:rPr>
              <a:t> </a:t>
            </a:r>
            <a:r>
              <a:rPr lang="en-US" sz="2000" b="0" i="0" dirty="0" err="1">
                <a:solidFill>
                  <a:srgbClr val="1E2329"/>
                </a:solidFill>
                <a:effectLst/>
                <a:latin typeface="+mn-lt"/>
              </a:rPr>
              <a:t>ứng</a:t>
            </a:r>
            <a:r>
              <a:rPr lang="en-US" sz="2000" b="0" i="0" dirty="0">
                <a:solidFill>
                  <a:srgbClr val="1E2329"/>
                </a:solidFill>
                <a:effectLst/>
                <a:latin typeface="+mn-lt"/>
              </a:rPr>
              <a:t> </a:t>
            </a:r>
            <a:r>
              <a:rPr lang="en-US" sz="2000" b="0" i="0" dirty="0" err="1">
                <a:solidFill>
                  <a:srgbClr val="1E2329"/>
                </a:solidFill>
                <a:effectLst/>
                <a:latin typeface="+mn-lt"/>
              </a:rPr>
              <a:t>dụng</a:t>
            </a:r>
            <a:r>
              <a:rPr lang="en-US" sz="2000" b="0" i="0" dirty="0">
                <a:solidFill>
                  <a:srgbClr val="1E2329"/>
                </a:solidFill>
                <a:effectLst/>
                <a:latin typeface="+mn-lt"/>
              </a:rPr>
              <a:t> </a:t>
            </a:r>
            <a:r>
              <a:rPr lang="en-US" sz="2000" b="0" i="0" dirty="0" err="1">
                <a:solidFill>
                  <a:srgbClr val="1E2329"/>
                </a:solidFill>
                <a:effectLst/>
                <a:latin typeface="+mn-lt"/>
              </a:rPr>
              <a:t>Binance</a:t>
            </a:r>
            <a:r>
              <a:rPr lang="en-US" sz="2000" b="0" i="0" dirty="0">
                <a:solidFill>
                  <a:srgbClr val="1E2329"/>
                </a:solidFill>
                <a:effectLst/>
                <a:latin typeface="+mn-lt"/>
              </a:rPr>
              <a:t> </a:t>
            </a:r>
            <a:r>
              <a:rPr lang="en-US" sz="2000" b="0" i="0" dirty="0" err="1">
                <a:solidFill>
                  <a:srgbClr val="1E2329"/>
                </a:solidFill>
                <a:effectLst/>
                <a:latin typeface="+mn-lt"/>
              </a:rPr>
              <a:t>và</a:t>
            </a:r>
            <a:r>
              <a:rPr lang="en-US" sz="2000" b="0" i="0" dirty="0">
                <a:solidFill>
                  <a:srgbClr val="1E2329"/>
                </a:solidFill>
                <a:effectLst/>
                <a:latin typeface="+mn-lt"/>
              </a:rPr>
              <a:t> </a:t>
            </a:r>
            <a:r>
              <a:rPr lang="en-US" sz="2000" b="0" i="0" dirty="0" err="1">
                <a:solidFill>
                  <a:srgbClr val="1E2329"/>
                </a:solidFill>
                <a:effectLst/>
                <a:latin typeface="+mn-lt"/>
              </a:rPr>
              <a:t>nhấn</a:t>
            </a:r>
            <a:r>
              <a:rPr lang="en-US" sz="2000" b="0" i="0" dirty="0">
                <a:solidFill>
                  <a:srgbClr val="1E2329"/>
                </a:solidFill>
                <a:effectLst/>
                <a:latin typeface="+mn-lt"/>
              </a:rPr>
              <a:t> </a:t>
            </a:r>
            <a:r>
              <a:rPr lang="en-US" sz="2000" b="0" i="0" dirty="0" err="1">
                <a:solidFill>
                  <a:srgbClr val="1E2329"/>
                </a:solidFill>
                <a:effectLst/>
                <a:latin typeface="+mn-lt"/>
              </a:rPr>
              <a:t>vào</a:t>
            </a:r>
            <a:r>
              <a:rPr lang="en-US" sz="2000" b="0" i="0" dirty="0">
                <a:solidFill>
                  <a:srgbClr val="1E2329"/>
                </a:solidFill>
                <a:effectLst/>
                <a:latin typeface="+mn-lt"/>
              </a:rPr>
              <a:t> </a:t>
            </a:r>
            <a:r>
              <a:rPr lang="en-US" sz="2000" b="1" i="0" dirty="0">
                <a:solidFill>
                  <a:srgbClr val="1E2329"/>
                </a:solidFill>
                <a:effectLst/>
                <a:latin typeface="+mn-lt"/>
              </a:rPr>
              <a:t>[</a:t>
            </a:r>
            <a:r>
              <a:rPr lang="en-US" sz="2000" b="1" i="0" dirty="0" err="1">
                <a:solidFill>
                  <a:srgbClr val="1E2329"/>
                </a:solidFill>
                <a:effectLst/>
                <a:latin typeface="+mn-lt"/>
              </a:rPr>
              <a:t>Đăng</a:t>
            </a:r>
            <a:r>
              <a:rPr lang="en-US" sz="2000" b="1" i="0" dirty="0">
                <a:solidFill>
                  <a:srgbClr val="1E2329"/>
                </a:solidFill>
                <a:effectLst/>
                <a:latin typeface="+mn-lt"/>
              </a:rPr>
              <a:t> </a:t>
            </a:r>
            <a:r>
              <a:rPr lang="en-US" sz="2000" b="1" i="0" dirty="0" err="1">
                <a:solidFill>
                  <a:srgbClr val="1E2329"/>
                </a:solidFill>
                <a:effectLst/>
                <a:latin typeface="+mn-lt"/>
              </a:rPr>
              <a:t>ký</a:t>
            </a:r>
            <a:r>
              <a:rPr lang="en-US" sz="2000" b="1" i="0" dirty="0">
                <a:solidFill>
                  <a:srgbClr val="1E2329"/>
                </a:solidFill>
                <a:effectLst/>
                <a:latin typeface="+mn-lt"/>
              </a:rPr>
              <a:t>]</a:t>
            </a:r>
            <a:r>
              <a:rPr lang="en-US" sz="2000" b="0" i="0" dirty="0">
                <a:solidFill>
                  <a:srgbClr val="1E2329"/>
                </a:solidFill>
                <a:effectLst/>
                <a:latin typeface="+mn-lt"/>
              </a:rPr>
              <a:t>.</a:t>
            </a:r>
          </a:p>
        </p:txBody>
      </p:sp>
      <p:pic>
        <p:nvPicPr>
          <p:cNvPr id="3" name="Picture 4">
            <a:extLst>
              <a:ext uri="{FF2B5EF4-FFF2-40B4-BE49-F238E27FC236}">
                <a16:creationId xmlns:a16="http://schemas.microsoft.com/office/drawing/2014/main" id="{566E4E47-ECBB-6482-6B77-BF1D23FF5E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2137" y="814361"/>
            <a:ext cx="3167063" cy="5431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62292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800" y="154525"/>
            <a:ext cx="6865800" cy="461700"/>
          </a:xfrm>
          <a:prstGeom prst="rect">
            <a:avLst/>
          </a:prstGeom>
          <a:noFill/>
          <a:ln>
            <a:noFill/>
          </a:ln>
        </p:spPr>
        <p:txBody>
          <a:bodyPr spcFirstLastPara="1" wrap="square" lIns="91425" tIns="45700" rIns="91425" bIns="45700" anchor="t" anchorCtr="0">
            <a:spAutoFit/>
          </a:bodyPr>
          <a:lstStyle/>
          <a:p>
            <a:pPr algn="l"/>
            <a:r>
              <a:rPr lang="vi-VN" sz="2400" b="1" i="0" dirty="0">
                <a:solidFill>
                  <a:schemeClr val="bg1"/>
                </a:solidFill>
                <a:effectLst/>
                <a:latin typeface="+mn-lt"/>
              </a:rPr>
              <a:t>Hướng dẫn đăng ký trên Ứng dụng Binance</a:t>
            </a:r>
          </a:p>
        </p:txBody>
      </p:sp>
      <p:sp>
        <p:nvSpPr>
          <p:cNvPr id="101" name="Google Shape;101;p3"/>
          <p:cNvSpPr txBox="1"/>
          <p:nvPr/>
        </p:nvSpPr>
        <p:spPr>
          <a:xfrm>
            <a:off x="225287" y="795129"/>
            <a:ext cx="8605675" cy="4418561"/>
          </a:xfrm>
          <a:prstGeom prst="rect">
            <a:avLst/>
          </a:prstGeom>
          <a:noFill/>
          <a:ln>
            <a:noFill/>
          </a:ln>
        </p:spPr>
        <p:txBody>
          <a:bodyPr spcFirstLastPara="1" wrap="square" lIns="91425" tIns="91425" rIns="91425" bIns="91425" anchor="t" anchorCtr="0">
            <a:noAutofit/>
          </a:bodyPr>
          <a:lstStyle/>
          <a:p>
            <a:pPr algn="just">
              <a:buFont typeface="Arial" panose="020B0604020202020204" pitchFamily="34" charset="0"/>
              <a:buChar char="•"/>
            </a:pPr>
            <a:r>
              <a:rPr lang="vi-VN" sz="2000" b="1" i="0" dirty="0">
                <a:solidFill>
                  <a:srgbClr val="212529"/>
                </a:solidFill>
                <a:effectLst/>
                <a:latin typeface="+mn-lt"/>
              </a:rPr>
              <a:t> Bước 1:</a:t>
            </a:r>
            <a:r>
              <a:rPr lang="vi-VN" sz="2000" b="0" i="0" dirty="0">
                <a:solidFill>
                  <a:srgbClr val="212529"/>
                </a:solidFill>
                <a:effectLst/>
                <a:latin typeface="+mn-lt"/>
              </a:rPr>
              <a:t> Đầu tiên, nhà đầu tư cần mở tài khoản giao dịch hợp đồng tương lai trên Binance. Lưu ý rằng phải kích hoạt xác minh 2FA để nạp tiền vào tài khoản tương lai của mình trước khi bắt đầu giao dịch trên Binance Futures.</a:t>
            </a:r>
          </a:p>
        </p:txBody>
      </p:sp>
      <p:pic>
        <p:nvPicPr>
          <p:cNvPr id="72706" name="Picture 2" descr="giao-dich-binance-futures">
            <a:extLst>
              <a:ext uri="{FF2B5EF4-FFF2-40B4-BE49-F238E27FC236}">
                <a16:creationId xmlns:a16="http://schemas.microsoft.com/office/drawing/2014/main" id="{8FA789A1-7F37-8636-448C-451D8D5A80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269375"/>
            <a:ext cx="9144000" cy="3793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94158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800" y="154525"/>
            <a:ext cx="6865800" cy="461700"/>
          </a:xfrm>
          <a:prstGeom prst="rect">
            <a:avLst/>
          </a:prstGeom>
          <a:noFill/>
          <a:ln>
            <a:noFill/>
          </a:ln>
        </p:spPr>
        <p:txBody>
          <a:bodyPr spcFirstLastPara="1" wrap="square" lIns="91425" tIns="45700" rIns="91425" bIns="45700" anchor="t" anchorCtr="0">
            <a:spAutoFit/>
          </a:bodyPr>
          <a:lstStyle/>
          <a:p>
            <a:pPr algn="l"/>
            <a:r>
              <a:rPr lang="vi-VN" sz="2400" b="1" i="0" dirty="0">
                <a:solidFill>
                  <a:schemeClr val="bg1"/>
                </a:solidFill>
                <a:effectLst/>
                <a:latin typeface="+mn-lt"/>
              </a:rPr>
              <a:t>Hướng dẫn đăng ký trên Ứng dụng Binance</a:t>
            </a:r>
          </a:p>
        </p:txBody>
      </p:sp>
      <p:sp>
        <p:nvSpPr>
          <p:cNvPr id="101" name="Google Shape;101;p3"/>
          <p:cNvSpPr txBox="1"/>
          <p:nvPr/>
        </p:nvSpPr>
        <p:spPr>
          <a:xfrm>
            <a:off x="225287" y="795129"/>
            <a:ext cx="8785709" cy="4418561"/>
          </a:xfrm>
          <a:prstGeom prst="rect">
            <a:avLst/>
          </a:prstGeom>
          <a:noFill/>
          <a:ln>
            <a:noFill/>
          </a:ln>
        </p:spPr>
        <p:txBody>
          <a:bodyPr spcFirstLastPara="1" wrap="square" lIns="91425" tIns="91425" rIns="91425" bIns="91425" anchor="t" anchorCtr="0">
            <a:noAutofit/>
          </a:bodyPr>
          <a:lstStyle/>
          <a:p>
            <a:pPr algn="just">
              <a:buFont typeface="Arial" panose="020B0604020202020204" pitchFamily="34" charset="0"/>
              <a:buChar char="•"/>
            </a:pPr>
            <a:r>
              <a:rPr lang="vi-VN" sz="2000" b="1" i="0" dirty="0">
                <a:solidFill>
                  <a:srgbClr val="212529"/>
                </a:solidFill>
                <a:effectLst/>
                <a:latin typeface="+mn-lt"/>
              </a:rPr>
              <a:t> Bước 2:</a:t>
            </a:r>
            <a:r>
              <a:rPr lang="vi-VN" sz="2000" b="0" i="0" dirty="0">
                <a:solidFill>
                  <a:srgbClr val="212529"/>
                </a:solidFill>
                <a:effectLst/>
                <a:latin typeface="+mn-lt"/>
              </a:rPr>
              <a:t> Tiến hành nạp tiền cho Binance Futures. Hiện tại Binance Futures đã hỗ trợ nhiều loại tài sản tiền điện tử khác nhau làm tài sản thế chấp.</a:t>
            </a:r>
          </a:p>
          <a:p>
            <a:pPr algn="just">
              <a:buFont typeface="Arial" panose="020B0604020202020204" pitchFamily="34" charset="0"/>
              <a:buChar char="•"/>
            </a:pPr>
            <a:r>
              <a:rPr lang="vi-VN" sz="2000" b="1" i="0" dirty="0">
                <a:solidFill>
                  <a:srgbClr val="212529"/>
                </a:solidFill>
                <a:effectLst/>
                <a:latin typeface="+mn-lt"/>
              </a:rPr>
              <a:t> Bước 3:</a:t>
            </a:r>
            <a:r>
              <a:rPr lang="vi-VN" sz="2000" b="0" i="0" dirty="0">
                <a:solidFill>
                  <a:srgbClr val="212529"/>
                </a:solidFill>
                <a:effectLst/>
                <a:latin typeface="+mn-lt"/>
              </a:rPr>
              <a:t> Chọn hợp đồng tương lai phù hợp với mục đích của mình: Hợp đồng tương lai USDⓈ-M hoặc Hợp đồng tương lai COIN-M.</a:t>
            </a:r>
          </a:p>
        </p:txBody>
      </p:sp>
      <p:pic>
        <p:nvPicPr>
          <p:cNvPr id="72706" name="Picture 2" descr="giao-dich-binance-futures">
            <a:extLst>
              <a:ext uri="{FF2B5EF4-FFF2-40B4-BE49-F238E27FC236}">
                <a16:creationId xmlns:a16="http://schemas.microsoft.com/office/drawing/2014/main" id="{8FA789A1-7F37-8636-448C-451D8D5A80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477193"/>
            <a:ext cx="9144000" cy="3585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09505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800" y="154525"/>
            <a:ext cx="6865800" cy="461700"/>
          </a:xfrm>
          <a:prstGeom prst="rect">
            <a:avLst/>
          </a:prstGeom>
          <a:noFill/>
          <a:ln>
            <a:noFill/>
          </a:ln>
        </p:spPr>
        <p:txBody>
          <a:bodyPr spcFirstLastPara="1" wrap="square" lIns="91425" tIns="45700" rIns="91425" bIns="45700" anchor="t" anchorCtr="0">
            <a:spAutoFit/>
          </a:bodyPr>
          <a:lstStyle/>
          <a:p>
            <a:pPr algn="l"/>
            <a:r>
              <a:rPr lang="vi-VN" sz="2400" b="1" i="0" dirty="0">
                <a:solidFill>
                  <a:schemeClr val="bg1"/>
                </a:solidFill>
                <a:effectLst/>
                <a:latin typeface="+mn-lt"/>
              </a:rPr>
              <a:t>Hướng dẫn đăng ký trên Ứng dụng Binance</a:t>
            </a:r>
          </a:p>
        </p:txBody>
      </p:sp>
      <p:sp>
        <p:nvSpPr>
          <p:cNvPr id="101" name="Google Shape;101;p3"/>
          <p:cNvSpPr txBox="1"/>
          <p:nvPr/>
        </p:nvSpPr>
        <p:spPr>
          <a:xfrm>
            <a:off x="225287" y="795129"/>
            <a:ext cx="8785709" cy="4418561"/>
          </a:xfrm>
          <a:prstGeom prst="rect">
            <a:avLst/>
          </a:prstGeom>
          <a:noFill/>
          <a:ln>
            <a:noFill/>
          </a:ln>
        </p:spPr>
        <p:txBody>
          <a:bodyPr spcFirstLastPara="1" wrap="square" lIns="91425" tIns="91425" rIns="91425" bIns="91425" anchor="t" anchorCtr="0">
            <a:noAutofit/>
          </a:bodyPr>
          <a:lstStyle/>
          <a:p>
            <a:pPr algn="just">
              <a:buFont typeface="Arial" panose="020B0604020202020204" pitchFamily="34" charset="0"/>
              <a:buChar char="•"/>
            </a:pPr>
            <a:r>
              <a:rPr lang="vi-VN" sz="2000" b="1" i="0" dirty="0">
                <a:solidFill>
                  <a:srgbClr val="212529"/>
                </a:solidFill>
                <a:effectLst/>
                <a:latin typeface="+mn-lt"/>
              </a:rPr>
              <a:t> Bước 4: </a:t>
            </a:r>
            <a:r>
              <a:rPr lang="vi-VN" sz="2000" b="0" i="0" dirty="0">
                <a:solidFill>
                  <a:srgbClr val="212529"/>
                </a:solidFill>
                <a:effectLst/>
                <a:latin typeface="+mn-lt"/>
              </a:rPr>
              <a:t>Chọn tỷ lệ đòn bẩy thích hợp cho hợp đồng tương lai. Đối với người mới bắt đầu thì có thể chọn lệnh giới hạn mua hoặc lệnh thị trường mua để mua cho hợp đồng tương lai đầu tiên của mình.</a:t>
            </a:r>
          </a:p>
          <a:p>
            <a:br>
              <a:rPr lang="vi-VN" sz="2000" dirty="0">
                <a:latin typeface="+mn-lt"/>
              </a:rPr>
            </a:br>
            <a:endParaRPr lang="vi-VN" sz="2000" b="0" i="0" dirty="0">
              <a:solidFill>
                <a:srgbClr val="212529"/>
              </a:solidFill>
              <a:effectLst/>
              <a:latin typeface="+mn-lt"/>
            </a:endParaRPr>
          </a:p>
        </p:txBody>
      </p:sp>
      <p:pic>
        <p:nvPicPr>
          <p:cNvPr id="72706" name="Picture 2" descr="giao-dich-binance-futures">
            <a:extLst>
              <a:ext uri="{FF2B5EF4-FFF2-40B4-BE49-F238E27FC236}">
                <a16:creationId xmlns:a16="http://schemas.microsoft.com/office/drawing/2014/main" id="{8FA789A1-7F37-8636-448C-451D8D5A80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036619"/>
            <a:ext cx="9144000" cy="4026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417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800" y="154525"/>
            <a:ext cx="6865800" cy="461700"/>
          </a:xfrm>
          <a:prstGeom prst="rect">
            <a:avLst/>
          </a:prstGeom>
          <a:noFill/>
          <a:ln>
            <a:noFill/>
          </a:ln>
        </p:spPr>
        <p:txBody>
          <a:bodyPr spcFirstLastPara="1" wrap="square" lIns="91425" tIns="45700" rIns="91425" bIns="45700" anchor="t" anchorCtr="0">
            <a:spAutoFit/>
          </a:bodyPr>
          <a:lstStyle/>
          <a:p>
            <a:pPr algn="l"/>
            <a:r>
              <a:rPr lang="vi-VN" sz="2400" b="1" i="0" dirty="0">
                <a:solidFill>
                  <a:schemeClr val="bg1"/>
                </a:solidFill>
                <a:effectLst/>
                <a:latin typeface="+mn-lt"/>
              </a:rPr>
              <a:t>Hướng dẫn đăng ký trên Ứng dụng Binance</a:t>
            </a:r>
          </a:p>
        </p:txBody>
      </p:sp>
      <p:sp>
        <p:nvSpPr>
          <p:cNvPr id="101" name="Google Shape;101;p3"/>
          <p:cNvSpPr txBox="1"/>
          <p:nvPr/>
        </p:nvSpPr>
        <p:spPr>
          <a:xfrm>
            <a:off x="225287" y="795129"/>
            <a:ext cx="8095753" cy="4418561"/>
          </a:xfrm>
          <a:prstGeom prst="rect">
            <a:avLst/>
          </a:prstGeom>
          <a:noFill/>
          <a:ln>
            <a:noFill/>
          </a:ln>
        </p:spPr>
        <p:txBody>
          <a:bodyPr spcFirstLastPara="1" wrap="square" lIns="91425" tIns="91425" rIns="91425" bIns="91425" anchor="t" anchorCtr="0">
            <a:noAutofit/>
          </a:bodyPr>
          <a:lstStyle/>
          <a:p>
            <a:pPr algn="just"/>
            <a:r>
              <a:rPr lang="vi-VN" sz="2000" b="1" i="0" dirty="0">
                <a:solidFill>
                  <a:srgbClr val="212529"/>
                </a:solidFill>
                <a:effectLst/>
                <a:latin typeface="+mn-lt"/>
              </a:rPr>
              <a:t>Giao dịch Earn:</a:t>
            </a:r>
          </a:p>
          <a:p>
            <a:pPr algn="just"/>
            <a:endParaRPr lang="vi-VN" sz="2000" b="0" i="0" dirty="0">
              <a:solidFill>
                <a:srgbClr val="212529"/>
              </a:solidFill>
              <a:effectLst/>
              <a:latin typeface="+mn-lt"/>
            </a:endParaRPr>
          </a:p>
          <a:p>
            <a:pPr algn="just"/>
            <a:r>
              <a:rPr lang="vi-VN" sz="2000" b="0" i="0" dirty="0">
                <a:solidFill>
                  <a:srgbClr val="212529"/>
                </a:solidFill>
                <a:effectLst/>
                <a:latin typeface="+mn-lt"/>
              </a:rPr>
              <a:t>Binance Earn là một nền tảng thuận tiện giúp người dùng có thể tiếp cận các sản phẩm tài chính tiền mã hoá chất lượng với đa dạng lựa chọn tiết kiệm và tích lũy khác nhau. Trong đó bao gồm cả các sản phẩm có lợi nhuận cố định, an toàn đến các cơ hội lợi nhuận hấp dẫn hơn nhưng đồng thời đi kèm với tính rủi ro cao hơn.</a:t>
            </a:r>
          </a:p>
          <a:p>
            <a:pPr algn="just"/>
            <a:endParaRPr lang="vi-VN" sz="2000" b="0" i="0" dirty="0">
              <a:solidFill>
                <a:srgbClr val="212529"/>
              </a:solidFill>
              <a:effectLst/>
              <a:latin typeface="+mn-lt"/>
            </a:endParaRPr>
          </a:p>
          <a:p>
            <a:pPr algn="just"/>
            <a:r>
              <a:rPr lang="vi-VN" sz="2000" b="0" i="0" dirty="0">
                <a:solidFill>
                  <a:srgbClr val="212529"/>
                </a:solidFill>
                <a:effectLst/>
                <a:latin typeface="+mn-lt"/>
              </a:rPr>
              <a:t>Trên ứng dụng Binance hoặc trên trang chủ của Binance Earn, nhà đầu tư có thể chọn cho mình những sản phẩm tiết kiệm phù hợp nhất. Các sản phẩm này sẽ được phân loại vào hai hạng mục chính:</a:t>
            </a:r>
          </a:p>
          <a:p>
            <a:pPr algn="just">
              <a:buFont typeface="Arial" panose="020B0604020202020204" pitchFamily="34" charset="0"/>
              <a:buChar char="•"/>
            </a:pPr>
            <a:r>
              <a:rPr lang="vi-VN" sz="2000" b="0" i="0" dirty="0">
                <a:solidFill>
                  <a:srgbClr val="212529"/>
                </a:solidFill>
                <a:effectLst/>
                <a:latin typeface="+mn-lt"/>
              </a:rPr>
              <a:t>Đảm bảo: bao gồm các sản phẩm Earn mang lại lợi nhuận đảm bảo và gần như không có bất kỳ rủi ro nào cho vốn như </a:t>
            </a:r>
            <a:r>
              <a:rPr lang="vi-VN" sz="2000" b="0" i="0" u="none" strike="noStrike" dirty="0">
                <a:solidFill>
                  <a:srgbClr val="007BFF"/>
                </a:solidFill>
                <a:effectLst/>
                <a:latin typeface="+mn-lt"/>
                <a:hlinkClick r:id="rId4"/>
              </a:rPr>
              <a:t>stablecoin</a:t>
            </a:r>
            <a:r>
              <a:rPr lang="vi-VN" sz="2000" b="0" i="0" dirty="0">
                <a:solidFill>
                  <a:srgbClr val="212529"/>
                </a:solidFill>
                <a:effectLst/>
                <a:latin typeface="+mn-lt"/>
              </a:rPr>
              <a:t>, </a:t>
            </a:r>
            <a:r>
              <a:rPr lang="vi-VN" sz="2000" b="0" i="0" u="none" strike="noStrike" dirty="0">
                <a:solidFill>
                  <a:srgbClr val="007BFF"/>
                </a:solidFill>
                <a:effectLst/>
                <a:latin typeface="+mn-lt"/>
                <a:hlinkClick r:id="rId5"/>
              </a:rPr>
              <a:t>Bitcoin</a:t>
            </a:r>
            <a:r>
              <a:rPr lang="vi-VN" sz="2000" b="0" i="0" dirty="0">
                <a:solidFill>
                  <a:srgbClr val="212529"/>
                </a:solidFill>
                <a:effectLst/>
                <a:latin typeface="+mn-lt"/>
              </a:rPr>
              <a:t>, </a:t>
            </a:r>
            <a:r>
              <a:rPr lang="vi-VN" sz="2000" b="0" i="0" u="none" strike="noStrike" dirty="0">
                <a:solidFill>
                  <a:srgbClr val="007BFF"/>
                </a:solidFill>
                <a:effectLst/>
                <a:latin typeface="+mn-lt"/>
                <a:hlinkClick r:id="rId6"/>
              </a:rPr>
              <a:t>Ethereum</a:t>
            </a:r>
            <a:r>
              <a:rPr lang="vi-VN" sz="2000" b="0" i="0" dirty="0">
                <a:solidFill>
                  <a:srgbClr val="212529"/>
                </a:solidFill>
                <a:effectLst/>
                <a:latin typeface="+mn-lt"/>
              </a:rPr>
              <a:t> và </a:t>
            </a:r>
            <a:r>
              <a:rPr lang="vi-VN" sz="2000" b="0" i="0" u="none" strike="noStrike" dirty="0">
                <a:solidFill>
                  <a:srgbClr val="007BFF"/>
                </a:solidFill>
                <a:effectLst/>
                <a:latin typeface="+mn-lt"/>
                <a:hlinkClick r:id="rId7"/>
              </a:rPr>
              <a:t>BNB</a:t>
            </a:r>
            <a:endParaRPr lang="vi-VN" sz="2000" b="0" i="0" dirty="0">
              <a:solidFill>
                <a:srgbClr val="212529"/>
              </a:solidFill>
              <a:effectLst/>
              <a:latin typeface="+mn-lt"/>
            </a:endParaRPr>
          </a:p>
          <a:p>
            <a:pPr algn="just">
              <a:buFont typeface="Arial" panose="020B0604020202020204" pitchFamily="34" charset="0"/>
              <a:buChar char="•"/>
            </a:pPr>
            <a:r>
              <a:rPr lang="vi-VN" sz="2000" b="0" i="0" dirty="0">
                <a:solidFill>
                  <a:srgbClr val="212529"/>
                </a:solidFill>
                <a:effectLst/>
                <a:latin typeface="+mn-lt"/>
              </a:rPr>
              <a:t>Lợi suất cao: có lợi suất hấp dẫn nhưng đi kèm rủi ro tương ứng phù hợp với nhu cầu của người dùng như Liquid Swap, DeFi Staking, Dual Investment.</a:t>
            </a:r>
          </a:p>
        </p:txBody>
      </p:sp>
    </p:spTree>
    <p:extLst>
      <p:ext uri="{BB962C8B-B14F-4D97-AF65-F5344CB8AC3E}">
        <p14:creationId xmlns:p14="http://schemas.microsoft.com/office/powerpoint/2010/main" val="31869501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800" y="154525"/>
            <a:ext cx="6865800" cy="461700"/>
          </a:xfrm>
          <a:prstGeom prst="rect">
            <a:avLst/>
          </a:prstGeom>
          <a:noFill/>
          <a:ln>
            <a:noFill/>
          </a:ln>
        </p:spPr>
        <p:txBody>
          <a:bodyPr spcFirstLastPara="1" wrap="square" lIns="91425" tIns="45700" rIns="91425" bIns="45700" anchor="t" anchorCtr="0">
            <a:spAutoFit/>
          </a:bodyPr>
          <a:lstStyle/>
          <a:p>
            <a:pPr algn="l"/>
            <a:r>
              <a:rPr lang="vi-VN" sz="2400" b="1" i="0" dirty="0">
                <a:solidFill>
                  <a:schemeClr val="bg1"/>
                </a:solidFill>
                <a:effectLst/>
                <a:latin typeface="+mn-lt"/>
              </a:rPr>
              <a:t>Hướng dẫn đăng ký trên Ứng dụng Binance</a:t>
            </a:r>
          </a:p>
        </p:txBody>
      </p:sp>
      <p:sp>
        <p:nvSpPr>
          <p:cNvPr id="101" name="Google Shape;101;p3"/>
          <p:cNvSpPr txBox="1"/>
          <p:nvPr/>
        </p:nvSpPr>
        <p:spPr>
          <a:xfrm>
            <a:off x="225287" y="795129"/>
            <a:ext cx="8095753" cy="4418561"/>
          </a:xfrm>
          <a:prstGeom prst="rect">
            <a:avLst/>
          </a:prstGeom>
          <a:noFill/>
          <a:ln>
            <a:noFill/>
          </a:ln>
        </p:spPr>
        <p:txBody>
          <a:bodyPr spcFirstLastPara="1" wrap="square" lIns="91425" tIns="91425" rIns="91425" bIns="91425" anchor="t" anchorCtr="0">
            <a:noAutofit/>
          </a:bodyPr>
          <a:lstStyle/>
          <a:p>
            <a:pPr algn="just"/>
            <a:r>
              <a:rPr lang="vi-VN" sz="2000" b="1" i="0" dirty="0">
                <a:solidFill>
                  <a:srgbClr val="212529"/>
                </a:solidFill>
                <a:effectLst/>
                <a:latin typeface="+mn-lt"/>
              </a:rPr>
              <a:t>Giao dịch Staking cố định:</a:t>
            </a:r>
          </a:p>
          <a:p>
            <a:pPr algn="just"/>
            <a:endParaRPr lang="vi-VN" sz="2000" b="0" i="0" dirty="0">
              <a:solidFill>
                <a:srgbClr val="212529"/>
              </a:solidFill>
              <a:effectLst/>
              <a:latin typeface="+mn-lt"/>
            </a:endParaRPr>
          </a:p>
          <a:p>
            <a:pPr algn="just"/>
            <a:r>
              <a:rPr lang="vi-VN" sz="2000" b="0" i="0" dirty="0">
                <a:solidFill>
                  <a:srgbClr val="212529"/>
                </a:solidFill>
                <a:effectLst/>
                <a:latin typeface="+mn-lt"/>
              </a:rPr>
              <a:t>“Staking Cố định” là quá trình khóa các tài sản kỹ thuật số trên blockchain Proof of Stake trong một khoảng thời gian nhất định. Quá trình này không chỉ giúp đóng góp vào mạng lưới mà còn mang đến cho nhà đầu tư phần thưởng staking.</a:t>
            </a:r>
          </a:p>
          <a:p>
            <a:pPr algn="just"/>
            <a:r>
              <a:rPr lang="vi-VN" sz="2000" b="0" i="0" dirty="0">
                <a:solidFill>
                  <a:srgbClr val="212529"/>
                </a:solidFill>
                <a:effectLst/>
                <a:latin typeface="+mn-lt"/>
              </a:rPr>
              <a:t>Khi tìm hiểu hướng dẫn giao dịch trên Binance, bạn cần lưu ý các bước sử dụng staking cố định như sau:</a:t>
            </a:r>
          </a:p>
          <a:p>
            <a:pPr algn="just"/>
            <a:endParaRPr lang="vi-VN" sz="2000" b="0" i="0" dirty="0">
              <a:solidFill>
                <a:srgbClr val="212529"/>
              </a:solidFill>
              <a:effectLst/>
              <a:latin typeface="+mn-lt"/>
            </a:endParaRPr>
          </a:p>
          <a:p>
            <a:pPr algn="just"/>
            <a:r>
              <a:rPr lang="vi-VN" sz="2000" b="1" i="0" dirty="0">
                <a:solidFill>
                  <a:srgbClr val="212529"/>
                </a:solidFill>
                <a:effectLst/>
                <a:latin typeface="+mn-lt"/>
              </a:rPr>
              <a:t>Bước 1:</a:t>
            </a:r>
            <a:r>
              <a:rPr lang="vi-VN" sz="2000" b="0" i="0" dirty="0">
                <a:solidFill>
                  <a:srgbClr val="212529"/>
                </a:solidFill>
                <a:effectLst/>
                <a:latin typeface="+mn-lt"/>
              </a:rPr>
              <a:t> Đăng nhập vào tài khoản Binance và nhấp vào mục </a:t>
            </a:r>
            <a:r>
              <a:rPr lang="vi-VN" sz="2000" b="1" i="0" dirty="0">
                <a:solidFill>
                  <a:srgbClr val="212529"/>
                </a:solidFill>
                <a:effectLst/>
                <a:latin typeface="+mn-lt"/>
              </a:rPr>
              <a:t>“Earn – Binance Earn”</a:t>
            </a:r>
            <a:r>
              <a:rPr lang="vi-VN" sz="2000" b="0" i="0" dirty="0">
                <a:solidFill>
                  <a:srgbClr val="212529"/>
                </a:solidFill>
                <a:effectLst/>
                <a:latin typeface="+mn-lt"/>
              </a:rPr>
              <a:t>. Sau đó, cuộn xuống mục </a:t>
            </a:r>
            <a:r>
              <a:rPr lang="vi-VN" sz="2000" b="1" i="0" dirty="0">
                <a:solidFill>
                  <a:srgbClr val="212529"/>
                </a:solidFill>
                <a:effectLst/>
                <a:latin typeface="+mn-lt"/>
              </a:rPr>
              <a:t>“Staking Cố định”</a:t>
            </a:r>
            <a:r>
              <a:rPr lang="vi-VN" sz="2000" b="0" i="0" dirty="0">
                <a:solidFill>
                  <a:srgbClr val="212529"/>
                </a:solidFill>
                <a:effectLst/>
                <a:latin typeface="+mn-lt"/>
              </a:rPr>
              <a:t> và nhấp vào </a:t>
            </a:r>
            <a:r>
              <a:rPr lang="vi-VN" sz="2000" b="1" i="0" dirty="0">
                <a:solidFill>
                  <a:srgbClr val="212529"/>
                </a:solidFill>
                <a:effectLst/>
                <a:latin typeface="+mn-lt"/>
              </a:rPr>
              <a:t>“Xem thêm”</a:t>
            </a:r>
            <a:r>
              <a:rPr lang="vi-VN" sz="2000" b="0" i="0" dirty="0">
                <a:solidFill>
                  <a:srgbClr val="212529"/>
                </a:solidFill>
                <a:effectLst/>
                <a:latin typeface="+mn-lt"/>
              </a:rPr>
              <a:t>. Tại đây, nhà đầu tư có thể xem tất cả sản phẩm Staking Cố định với tỷ lệ lợi nhuận ước tính hàng năm (APY ước tính), thời gian tính theo ngày và số tiền khóa tối thiểu.</a:t>
            </a:r>
          </a:p>
          <a:p>
            <a:pPr algn="just"/>
            <a:r>
              <a:rPr lang="vi-VN" sz="2000" b="1" i="0" dirty="0">
                <a:solidFill>
                  <a:srgbClr val="212529"/>
                </a:solidFill>
                <a:effectLst/>
                <a:latin typeface="+mn-lt"/>
              </a:rPr>
              <a:t>Bước 2:</a:t>
            </a:r>
            <a:r>
              <a:rPr lang="vi-VN" sz="2000" b="0" i="0" dirty="0">
                <a:solidFill>
                  <a:srgbClr val="212529"/>
                </a:solidFill>
                <a:effectLst/>
                <a:latin typeface="+mn-lt"/>
              </a:rPr>
              <a:t> Chọn loại tài sản nhà đầu tư muốn staking và điều chỉnh thời gian, sau đó nhấp vào mục</a:t>
            </a:r>
            <a:r>
              <a:rPr lang="vi-VN" sz="2000" b="1" i="0" dirty="0">
                <a:solidFill>
                  <a:srgbClr val="212529"/>
                </a:solidFill>
                <a:effectLst/>
                <a:latin typeface="+mn-lt"/>
              </a:rPr>
              <a:t> “Stake ngay”</a:t>
            </a:r>
            <a:r>
              <a:rPr lang="vi-VN" sz="2000" b="0" i="0" dirty="0">
                <a:solidFill>
                  <a:srgbClr val="212529"/>
                </a:solidFill>
                <a:effectLst/>
                <a:latin typeface="+mn-lt"/>
              </a:rPr>
              <a:t>. Sau đó sẽ thấy thông tin chi tiết về sản phẩm Staking đã chọn. </a:t>
            </a:r>
          </a:p>
        </p:txBody>
      </p:sp>
    </p:spTree>
    <p:extLst>
      <p:ext uri="{BB962C8B-B14F-4D97-AF65-F5344CB8AC3E}">
        <p14:creationId xmlns:p14="http://schemas.microsoft.com/office/powerpoint/2010/main" val="21572060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800" y="154525"/>
            <a:ext cx="6865800" cy="461700"/>
          </a:xfrm>
          <a:prstGeom prst="rect">
            <a:avLst/>
          </a:prstGeom>
          <a:noFill/>
          <a:ln>
            <a:noFill/>
          </a:ln>
        </p:spPr>
        <p:txBody>
          <a:bodyPr spcFirstLastPara="1" wrap="square" lIns="91425" tIns="45700" rIns="91425" bIns="45700" anchor="t" anchorCtr="0">
            <a:spAutoFit/>
          </a:bodyPr>
          <a:lstStyle/>
          <a:p>
            <a:pPr algn="l"/>
            <a:r>
              <a:rPr lang="vi-VN" sz="2400" b="1" i="0" dirty="0">
                <a:solidFill>
                  <a:schemeClr val="bg1"/>
                </a:solidFill>
                <a:effectLst/>
                <a:latin typeface="+mn-lt"/>
              </a:rPr>
              <a:t>Hướng dẫn đăng ký trên Ứng dụng Binance</a:t>
            </a:r>
          </a:p>
        </p:txBody>
      </p:sp>
      <p:sp>
        <p:nvSpPr>
          <p:cNvPr id="101" name="Google Shape;101;p3"/>
          <p:cNvSpPr txBox="1"/>
          <p:nvPr/>
        </p:nvSpPr>
        <p:spPr>
          <a:xfrm>
            <a:off x="225287" y="795129"/>
            <a:ext cx="8095753" cy="4418561"/>
          </a:xfrm>
          <a:prstGeom prst="rect">
            <a:avLst/>
          </a:prstGeom>
          <a:noFill/>
          <a:ln>
            <a:noFill/>
          </a:ln>
        </p:spPr>
        <p:txBody>
          <a:bodyPr spcFirstLastPara="1" wrap="square" lIns="91425" tIns="91425" rIns="91425" bIns="91425" anchor="t" anchorCtr="0">
            <a:noAutofit/>
          </a:bodyPr>
          <a:lstStyle/>
          <a:p>
            <a:pPr algn="just"/>
            <a:r>
              <a:rPr lang="vi-VN" sz="2000" b="0" i="0" dirty="0">
                <a:solidFill>
                  <a:srgbClr val="212529"/>
                </a:solidFill>
                <a:effectLst/>
                <a:latin typeface="+mn-lt"/>
              </a:rPr>
              <a:t>Khi nhập số lượng và đăng ký sản phẩm xong, tiền lãi sẽ được tính từ 07:00 (Giờ Việt Nam) ngày hôm sau và được phân bổ vào mục </a:t>
            </a:r>
            <a:r>
              <a:rPr lang="vi-VN" sz="2000" b="1" i="0" dirty="0">
                <a:solidFill>
                  <a:srgbClr val="212529"/>
                </a:solidFill>
                <a:effectLst/>
                <a:latin typeface="+mn-lt"/>
              </a:rPr>
              <a:t>“Ví Tiền pháp định và Spot”</a:t>
            </a:r>
            <a:r>
              <a:rPr lang="vi-VN" sz="2000" b="0" i="0" dirty="0">
                <a:solidFill>
                  <a:srgbClr val="212529"/>
                </a:solidFill>
                <a:effectLst/>
                <a:latin typeface="+mn-lt"/>
              </a:rPr>
              <a:t> hàng ngày sau 07:00 (Giờ Việt Nam).</a:t>
            </a:r>
          </a:p>
        </p:txBody>
      </p:sp>
      <p:pic>
        <p:nvPicPr>
          <p:cNvPr id="74754" name="Picture 2" descr="buoc-2-binance-earn">
            <a:extLst>
              <a:ext uri="{FF2B5EF4-FFF2-40B4-BE49-F238E27FC236}">
                <a16:creationId xmlns:a16="http://schemas.microsoft.com/office/drawing/2014/main" id="{FB1019C8-044E-DA5F-AEDA-C942109AD8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6865"/>
            <a:ext cx="9085811" cy="4038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44444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800" y="154525"/>
            <a:ext cx="6865800" cy="461700"/>
          </a:xfrm>
          <a:prstGeom prst="rect">
            <a:avLst/>
          </a:prstGeom>
          <a:noFill/>
          <a:ln>
            <a:noFill/>
          </a:ln>
        </p:spPr>
        <p:txBody>
          <a:bodyPr spcFirstLastPara="1" wrap="square" lIns="91425" tIns="45700" rIns="91425" bIns="45700" anchor="t" anchorCtr="0">
            <a:spAutoFit/>
          </a:bodyPr>
          <a:lstStyle/>
          <a:p>
            <a:pPr algn="l"/>
            <a:r>
              <a:rPr lang="vi-VN" sz="2400" b="1" i="0" dirty="0">
                <a:solidFill>
                  <a:schemeClr val="bg1"/>
                </a:solidFill>
                <a:effectLst/>
                <a:latin typeface="+mn-lt"/>
              </a:rPr>
              <a:t>Hướng dẫn đăng ký trên Ứng dụng Binance</a:t>
            </a:r>
          </a:p>
        </p:txBody>
      </p:sp>
      <p:sp>
        <p:nvSpPr>
          <p:cNvPr id="101" name="Google Shape;101;p3"/>
          <p:cNvSpPr txBox="1"/>
          <p:nvPr/>
        </p:nvSpPr>
        <p:spPr>
          <a:xfrm>
            <a:off x="225287" y="795129"/>
            <a:ext cx="8095753" cy="4418561"/>
          </a:xfrm>
          <a:prstGeom prst="rect">
            <a:avLst/>
          </a:prstGeom>
          <a:noFill/>
          <a:ln>
            <a:noFill/>
          </a:ln>
        </p:spPr>
        <p:txBody>
          <a:bodyPr spcFirstLastPara="1" wrap="square" lIns="91425" tIns="91425" rIns="91425" bIns="91425" anchor="t" anchorCtr="0">
            <a:noAutofit/>
          </a:bodyPr>
          <a:lstStyle/>
          <a:p>
            <a:pPr algn="just"/>
            <a:r>
              <a:rPr lang="vi-VN" sz="2000" b="0" i="0" dirty="0">
                <a:solidFill>
                  <a:srgbClr val="212529"/>
                </a:solidFill>
                <a:effectLst/>
                <a:latin typeface="+mn-lt"/>
              </a:rPr>
              <a:t>Khi quy trình hoàn tất quá trình, tài sản đã Staking sẽ tự động được rút và trả lại vào Ví Spot của nhà đầu tư. Nếu các thông tin chi tiết đều được xác nhận thì cần nhập số tiền khóa mà nhà đầu tư muốn staking và nhấp vào </a:t>
            </a:r>
            <a:r>
              <a:rPr lang="vi-VN" sz="2000" b="1" i="0" dirty="0">
                <a:solidFill>
                  <a:srgbClr val="212529"/>
                </a:solidFill>
                <a:effectLst/>
                <a:latin typeface="+mn-lt"/>
              </a:rPr>
              <a:t>“Xác nhận mua”</a:t>
            </a:r>
            <a:r>
              <a:rPr lang="vi-VN" sz="2000" b="0" i="0" dirty="0">
                <a:solidFill>
                  <a:srgbClr val="212529"/>
                </a:solidFill>
                <a:effectLst/>
                <a:latin typeface="+mn-lt"/>
              </a:rPr>
              <a:t>.</a:t>
            </a:r>
          </a:p>
          <a:p>
            <a:br>
              <a:rPr lang="vi-VN" sz="2000" dirty="0">
                <a:latin typeface="+mn-lt"/>
              </a:rPr>
            </a:br>
            <a:endParaRPr lang="vi-VN" sz="2000" b="0" i="0" dirty="0">
              <a:solidFill>
                <a:srgbClr val="212529"/>
              </a:solidFill>
              <a:effectLst/>
              <a:latin typeface="+mn-lt"/>
            </a:endParaRPr>
          </a:p>
        </p:txBody>
      </p:sp>
      <p:pic>
        <p:nvPicPr>
          <p:cNvPr id="76802" name="Picture 2" descr="buoc-3-stake">
            <a:extLst>
              <a:ext uri="{FF2B5EF4-FFF2-40B4-BE49-F238E27FC236}">
                <a16:creationId xmlns:a16="http://schemas.microsoft.com/office/drawing/2014/main" id="{42DE3A64-9167-1440-3CAE-EDAE0FB726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11433"/>
            <a:ext cx="9144000" cy="3951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16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800" y="154525"/>
            <a:ext cx="6865800" cy="461700"/>
          </a:xfrm>
          <a:prstGeom prst="rect">
            <a:avLst/>
          </a:prstGeom>
          <a:noFill/>
          <a:ln>
            <a:noFill/>
          </a:ln>
        </p:spPr>
        <p:txBody>
          <a:bodyPr spcFirstLastPara="1" wrap="square" lIns="91425" tIns="45700" rIns="91425" bIns="45700" anchor="t" anchorCtr="0">
            <a:spAutoFit/>
          </a:bodyPr>
          <a:lstStyle/>
          <a:p>
            <a:pPr algn="l"/>
            <a:r>
              <a:rPr lang="vi-VN" sz="2400" b="1" i="0" dirty="0">
                <a:solidFill>
                  <a:schemeClr val="bg1"/>
                </a:solidFill>
                <a:effectLst/>
                <a:latin typeface="+mn-lt"/>
              </a:rPr>
              <a:t>Hướng dẫn đăng ký trên Ứng dụng Binance</a:t>
            </a:r>
          </a:p>
        </p:txBody>
      </p:sp>
      <p:sp>
        <p:nvSpPr>
          <p:cNvPr id="101" name="Google Shape;101;p3"/>
          <p:cNvSpPr txBox="1"/>
          <p:nvPr/>
        </p:nvSpPr>
        <p:spPr>
          <a:xfrm>
            <a:off x="225287" y="795129"/>
            <a:ext cx="8095753" cy="4418561"/>
          </a:xfrm>
          <a:prstGeom prst="rect">
            <a:avLst/>
          </a:prstGeom>
          <a:noFill/>
          <a:ln>
            <a:noFill/>
          </a:ln>
        </p:spPr>
        <p:txBody>
          <a:bodyPr spcFirstLastPara="1" wrap="square" lIns="91425" tIns="91425" rIns="91425" bIns="91425" anchor="t" anchorCtr="0">
            <a:noAutofit/>
          </a:bodyPr>
          <a:lstStyle/>
          <a:p>
            <a:pPr algn="just"/>
            <a:r>
              <a:rPr lang="vi-VN" sz="2000" b="1" i="0" dirty="0">
                <a:solidFill>
                  <a:srgbClr val="212529"/>
                </a:solidFill>
                <a:effectLst/>
                <a:latin typeface="+mn-lt"/>
              </a:rPr>
              <a:t>Bước 3:</a:t>
            </a:r>
            <a:r>
              <a:rPr lang="vi-VN" sz="2000" b="0" i="0" dirty="0">
                <a:solidFill>
                  <a:srgbClr val="212529"/>
                </a:solidFill>
                <a:effectLst/>
                <a:latin typeface="+mn-lt"/>
              </a:rPr>
              <a:t> Để xem lịch sử Staking Cố định, chuyển đến </a:t>
            </a:r>
            <a:r>
              <a:rPr lang="vi-VN" sz="2000" b="1" i="0" dirty="0">
                <a:solidFill>
                  <a:srgbClr val="212529"/>
                </a:solidFill>
                <a:effectLst/>
                <a:latin typeface="+mn-lt"/>
              </a:rPr>
              <a:t>“Ví”</a:t>
            </a:r>
            <a:r>
              <a:rPr lang="vi-VN" sz="2000" b="0" i="0" dirty="0">
                <a:solidFill>
                  <a:srgbClr val="212529"/>
                </a:solidFill>
                <a:effectLst/>
                <a:latin typeface="+mn-lt"/>
              </a:rPr>
              <a:t> – </a:t>
            </a:r>
            <a:r>
              <a:rPr lang="vi-VN" sz="2000" b="1" i="0" dirty="0">
                <a:solidFill>
                  <a:srgbClr val="212529"/>
                </a:solidFill>
                <a:effectLst/>
                <a:latin typeface="+mn-lt"/>
              </a:rPr>
              <a:t>“Kiếm tiền”</a:t>
            </a:r>
            <a:r>
              <a:rPr lang="vi-VN" sz="2000" b="0" i="0" dirty="0">
                <a:solidFill>
                  <a:srgbClr val="212529"/>
                </a:solidFill>
                <a:effectLst/>
                <a:latin typeface="+mn-lt"/>
              </a:rPr>
              <a:t> – </a:t>
            </a:r>
            <a:r>
              <a:rPr lang="vi-VN" sz="2000" b="1" i="0" dirty="0">
                <a:solidFill>
                  <a:srgbClr val="212529"/>
                </a:solidFill>
                <a:effectLst/>
                <a:latin typeface="+mn-lt"/>
              </a:rPr>
              <a:t>“Staking Cố định”</a:t>
            </a:r>
            <a:r>
              <a:rPr lang="vi-VN" sz="2000" b="0" i="0" dirty="0">
                <a:solidFill>
                  <a:srgbClr val="212529"/>
                </a:solidFill>
                <a:effectLst/>
                <a:latin typeface="+mn-lt"/>
              </a:rPr>
              <a:t>.</a:t>
            </a:r>
          </a:p>
          <a:p>
            <a:pPr algn="just"/>
            <a:r>
              <a:rPr lang="vi-VN" sz="2000" b="1" i="0" dirty="0">
                <a:solidFill>
                  <a:srgbClr val="212529"/>
                </a:solidFill>
                <a:effectLst/>
                <a:latin typeface="+mn-lt"/>
              </a:rPr>
              <a:t>Bước 4:</a:t>
            </a:r>
            <a:r>
              <a:rPr lang="vi-VN" sz="2000" b="0" i="0" dirty="0">
                <a:solidFill>
                  <a:srgbClr val="212529"/>
                </a:solidFill>
                <a:effectLst/>
                <a:latin typeface="+mn-lt"/>
              </a:rPr>
              <a:t> Để rút tài sản trước hạn, nhấp vào mục </a:t>
            </a:r>
            <a:r>
              <a:rPr lang="vi-VN" sz="2000" b="1" i="0" dirty="0">
                <a:solidFill>
                  <a:srgbClr val="212529"/>
                </a:solidFill>
                <a:effectLst/>
                <a:latin typeface="+mn-lt"/>
              </a:rPr>
              <a:t>“Rút sớm”</a:t>
            </a:r>
            <a:r>
              <a:rPr lang="vi-VN" sz="2000" b="0" i="0" dirty="0">
                <a:solidFill>
                  <a:srgbClr val="212529"/>
                </a:solidFill>
                <a:effectLst/>
                <a:latin typeface="+mn-lt"/>
              </a:rPr>
              <a:t>.</a:t>
            </a:r>
          </a:p>
          <a:p>
            <a:pPr algn="just"/>
            <a:r>
              <a:rPr lang="vi-VN" sz="2000" b="0" i="0" dirty="0">
                <a:solidFill>
                  <a:srgbClr val="212529"/>
                </a:solidFill>
                <a:effectLst/>
                <a:latin typeface="+mn-lt"/>
              </a:rPr>
              <a:t>Nhà đầu tư cần lưu ý rằng nếu quyết định rút các sản phẩm Staking Cố định trước hạn thì tiền lãi phát sinh sẽ được khấu trừ vào khoản tiền gốc khi hủy staking.</a:t>
            </a:r>
          </a:p>
        </p:txBody>
      </p:sp>
      <p:pic>
        <p:nvPicPr>
          <p:cNvPr id="76802" name="Picture 2" descr="buoc-3-stake">
            <a:extLst>
              <a:ext uri="{FF2B5EF4-FFF2-40B4-BE49-F238E27FC236}">
                <a16:creationId xmlns:a16="http://schemas.microsoft.com/office/drawing/2014/main" id="{42DE3A64-9167-1440-3CAE-EDAE0FB726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776451"/>
            <a:ext cx="9144000" cy="3286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766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799" y="154525"/>
            <a:ext cx="8369643" cy="461624"/>
          </a:xfrm>
          <a:prstGeom prst="rect">
            <a:avLst/>
          </a:prstGeom>
          <a:noFill/>
          <a:ln>
            <a:noFill/>
          </a:ln>
        </p:spPr>
        <p:txBody>
          <a:bodyPr spcFirstLastPara="1" wrap="square" lIns="91425" tIns="45700" rIns="91425" bIns="45700" anchor="t" anchorCtr="0">
            <a:spAutoFit/>
          </a:bodyPr>
          <a:lstStyle/>
          <a:p>
            <a:pPr algn="l"/>
            <a:r>
              <a:rPr lang="vi-VN" sz="2400" b="1" i="0" dirty="0">
                <a:solidFill>
                  <a:srgbClr val="EAECEF"/>
                </a:solidFill>
                <a:effectLst/>
                <a:latin typeface="+mn-lt"/>
              </a:rPr>
              <a:t>Hướng dẫn cơ bản về giao dịch trên Binance Futures</a:t>
            </a:r>
          </a:p>
        </p:txBody>
      </p:sp>
      <p:sp>
        <p:nvSpPr>
          <p:cNvPr id="101" name="Google Shape;101;p3"/>
          <p:cNvSpPr txBox="1"/>
          <p:nvPr/>
        </p:nvSpPr>
        <p:spPr>
          <a:xfrm>
            <a:off x="153727" y="818983"/>
            <a:ext cx="3783959" cy="5264317"/>
          </a:xfrm>
          <a:prstGeom prst="rect">
            <a:avLst/>
          </a:prstGeom>
          <a:noFill/>
          <a:ln>
            <a:noFill/>
          </a:ln>
        </p:spPr>
        <p:txBody>
          <a:bodyPr spcFirstLastPara="1" wrap="square" lIns="91425" tIns="91425" rIns="91425" bIns="91425" anchor="t" anchorCtr="0">
            <a:noAutofit/>
          </a:bodyPr>
          <a:lstStyle/>
          <a:p>
            <a:pPr algn="l"/>
            <a:r>
              <a:rPr lang="vi-VN" sz="2000" b="1" i="0" dirty="0">
                <a:solidFill>
                  <a:schemeClr val="tx1"/>
                </a:solidFill>
                <a:effectLst/>
                <a:latin typeface="+mn-lt"/>
              </a:rPr>
              <a:t>Cách để mở tài khoản Binance Future</a:t>
            </a:r>
          </a:p>
          <a:p>
            <a:pPr algn="l"/>
            <a:r>
              <a:rPr lang="vi-VN" sz="2000" b="0" i="0" dirty="0">
                <a:solidFill>
                  <a:schemeClr val="tx1"/>
                </a:solidFill>
                <a:effectLst/>
                <a:latin typeface="+mn-lt"/>
              </a:rPr>
              <a:t>Trước khi mở tài khoản Binance Futures, bạn cần có một tài khoản Binance thông thường. Nếu chưa có, bạn có thể truy cập </a:t>
            </a:r>
            <a:r>
              <a:rPr lang="vi-VN" sz="2000" b="0" i="0" u="sng" dirty="0">
                <a:solidFill>
                  <a:schemeClr val="tx1"/>
                </a:solidFill>
                <a:effectLst/>
                <a:latin typeface="+mn-lt"/>
                <a:hlinkClick r:id="rId4">
                  <a:extLst>
                    <a:ext uri="{A12FA001-AC4F-418D-AE19-62706E023703}">
                      <ahyp:hlinkClr xmlns:ahyp="http://schemas.microsoft.com/office/drawing/2018/hyperlinkcolor" val="tx"/>
                    </a:ext>
                  </a:extLst>
                </a:hlinkClick>
              </a:rPr>
              <a:t>Binance</a:t>
            </a:r>
            <a:r>
              <a:rPr lang="vi-VN" sz="2000" b="0" i="0" dirty="0">
                <a:solidFill>
                  <a:schemeClr val="tx1"/>
                </a:solidFill>
                <a:effectLst/>
                <a:latin typeface="+mn-lt"/>
              </a:rPr>
              <a:t> và nhấp vào Đăng ký ở góc trên cùng bên phải của màn hình. Sau đó, hãy làm theo các bước sau:</a:t>
            </a:r>
          </a:p>
          <a:p>
            <a:pPr algn="l" fontAlgn="auto">
              <a:buFont typeface="+mj-lt"/>
              <a:buAutoNum type="arabicPeriod"/>
            </a:pPr>
            <a:r>
              <a:rPr lang="vi-VN" sz="2000" b="0" i="0" dirty="0">
                <a:solidFill>
                  <a:schemeClr val="tx1"/>
                </a:solidFill>
                <a:effectLst/>
                <a:latin typeface="+mn-lt"/>
              </a:rPr>
              <a:t>Nhập địa chỉ email của bạn và tạo mật khẩu an toàn. Nếu bạn có ID giới thiệu, hãy dán ID đó vào ô ID giới thiệu. Nhấp vào [Tạo tài khoản] để tiếp tục.</a:t>
            </a:r>
          </a:p>
        </p:txBody>
      </p:sp>
      <p:pic>
        <p:nvPicPr>
          <p:cNvPr id="10242" name="Picture 2">
            <a:extLst>
              <a:ext uri="{FF2B5EF4-FFF2-40B4-BE49-F238E27FC236}">
                <a16:creationId xmlns:a16="http://schemas.microsoft.com/office/drawing/2014/main" id="{43052731-1E43-B17A-ADAD-CD3B8787BD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83163" y="774700"/>
            <a:ext cx="4160837" cy="5428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12386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799" y="154525"/>
            <a:ext cx="8369643" cy="461624"/>
          </a:xfrm>
          <a:prstGeom prst="rect">
            <a:avLst/>
          </a:prstGeom>
          <a:noFill/>
          <a:ln>
            <a:noFill/>
          </a:ln>
        </p:spPr>
        <p:txBody>
          <a:bodyPr spcFirstLastPara="1" wrap="square" lIns="91425" tIns="45700" rIns="91425" bIns="45700" anchor="t" anchorCtr="0">
            <a:spAutoFit/>
          </a:bodyPr>
          <a:lstStyle/>
          <a:p>
            <a:pPr algn="l"/>
            <a:r>
              <a:rPr lang="vi-VN" sz="2400" b="1" i="0" dirty="0">
                <a:solidFill>
                  <a:srgbClr val="EAECEF"/>
                </a:solidFill>
                <a:effectLst/>
                <a:latin typeface="+mn-lt"/>
              </a:rPr>
              <a:t>Hướng dẫn cơ bản về giao dịch trên Binance Futures</a:t>
            </a:r>
          </a:p>
        </p:txBody>
      </p:sp>
      <p:sp>
        <p:nvSpPr>
          <p:cNvPr id="101" name="Google Shape;101;p3"/>
          <p:cNvSpPr txBox="1"/>
          <p:nvPr/>
        </p:nvSpPr>
        <p:spPr>
          <a:xfrm>
            <a:off x="153727" y="818983"/>
            <a:ext cx="8990273" cy="5264317"/>
          </a:xfrm>
          <a:prstGeom prst="rect">
            <a:avLst/>
          </a:prstGeom>
          <a:noFill/>
          <a:ln>
            <a:noFill/>
          </a:ln>
        </p:spPr>
        <p:txBody>
          <a:bodyPr spcFirstLastPara="1" wrap="square" lIns="91425" tIns="91425" rIns="91425" bIns="91425" anchor="t" anchorCtr="0">
            <a:noAutofit/>
          </a:bodyPr>
          <a:lstStyle/>
          <a:p>
            <a:pPr algn="l" fontAlgn="auto">
              <a:buFont typeface="+mj-lt"/>
              <a:buAutoNum type="arabicPeriod" startAt="2"/>
            </a:pPr>
            <a:r>
              <a:rPr lang="vi-VN" sz="2000" b="0" i="0" dirty="0">
                <a:solidFill>
                  <a:schemeClr val="tx1"/>
                </a:solidFill>
                <a:effectLst/>
                <a:latin typeface="+mn-lt"/>
              </a:rPr>
              <a:t>Bạn sẽ sớm nhận được email xác minh. Làm theo hướng dẫn trong email để hoàn tất đăng ký.</a:t>
            </a:r>
            <a:endParaRPr lang="vi-VN" sz="2000" dirty="0">
              <a:solidFill>
                <a:schemeClr val="tx1"/>
              </a:solidFill>
              <a:latin typeface="+mn-lt"/>
            </a:endParaRPr>
          </a:p>
          <a:p>
            <a:pPr algn="l" fontAlgn="auto"/>
            <a:endParaRPr lang="vi-VN" sz="2000" b="0" i="0" dirty="0">
              <a:solidFill>
                <a:schemeClr val="tx1"/>
              </a:solidFill>
              <a:effectLst/>
              <a:latin typeface="+mn-lt"/>
            </a:endParaRPr>
          </a:p>
          <a:p>
            <a:pPr algn="l" fontAlgn="auto">
              <a:buFont typeface="+mj-lt"/>
              <a:buAutoNum type="arabicPeriod" startAt="2"/>
            </a:pPr>
            <a:r>
              <a:rPr lang="vi-VN" sz="2000" b="0" i="0" dirty="0">
                <a:solidFill>
                  <a:schemeClr val="tx1"/>
                </a:solidFill>
                <a:effectLst/>
                <a:latin typeface="+mn-lt"/>
              </a:rPr>
              <a:t>Tiếp theo, đăng nhập vào tài khoản </a:t>
            </a:r>
            <a:r>
              <a:rPr lang="vi-VN" sz="2000" b="0" i="0" u="sng" dirty="0">
                <a:solidFill>
                  <a:schemeClr val="tx1"/>
                </a:solidFill>
                <a:effectLst/>
                <a:latin typeface="+mn-lt"/>
                <a:hlinkClick r:id="rId4">
                  <a:extLst>
                    <a:ext uri="{A12FA001-AC4F-418D-AE19-62706E023703}">
                      <ahyp:hlinkClr xmlns:ahyp="http://schemas.microsoft.com/office/drawing/2018/hyperlinkcolor" val="tx"/>
                    </a:ext>
                  </a:extLst>
                </a:hlinkClick>
              </a:rPr>
              <a:t>Binance</a:t>
            </a:r>
            <a:r>
              <a:rPr lang="vi-VN" sz="2000" b="0" i="0" dirty="0">
                <a:solidFill>
                  <a:schemeClr val="tx1"/>
                </a:solidFill>
                <a:effectLst/>
                <a:latin typeface="+mn-lt"/>
              </a:rPr>
              <a:t> của bạn, di chuột đến thanh ở đầu trang trên [Phái sinh] và nhấp vào Hợp đồng Tương lai USD(S)-M.</a:t>
            </a:r>
          </a:p>
          <a:p>
            <a:pPr algn="l"/>
            <a:br>
              <a:rPr lang="vi-VN" sz="2000" b="0" i="0" dirty="0">
                <a:solidFill>
                  <a:schemeClr val="tx1"/>
                </a:solidFill>
                <a:effectLst/>
                <a:latin typeface="+mn-lt"/>
              </a:rPr>
            </a:br>
            <a:endParaRPr lang="vi-VN" sz="2000" b="0" i="0" dirty="0">
              <a:solidFill>
                <a:schemeClr val="tx1"/>
              </a:solidFill>
              <a:effectLst/>
              <a:latin typeface="+mn-lt"/>
            </a:endParaRPr>
          </a:p>
        </p:txBody>
      </p:sp>
      <p:pic>
        <p:nvPicPr>
          <p:cNvPr id="12292" name="Picture 4">
            <a:extLst>
              <a:ext uri="{FF2B5EF4-FFF2-40B4-BE49-F238E27FC236}">
                <a16:creationId xmlns:a16="http://schemas.microsoft.com/office/drawing/2014/main" id="{969FCB1D-AF70-826D-094C-A0F3EDF481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549568"/>
            <a:ext cx="9144000" cy="3489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126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800" y="154525"/>
            <a:ext cx="6865800" cy="461700"/>
          </a:xfrm>
          <a:prstGeom prst="rect">
            <a:avLst/>
          </a:prstGeom>
          <a:noFill/>
          <a:ln>
            <a:noFill/>
          </a:ln>
        </p:spPr>
        <p:txBody>
          <a:bodyPr spcFirstLastPara="1" wrap="square" lIns="91425" tIns="45700" rIns="91425" bIns="45700" anchor="t" anchorCtr="0">
            <a:spAutoFit/>
          </a:bodyPr>
          <a:lstStyle/>
          <a:p>
            <a:pPr algn="l"/>
            <a:r>
              <a:rPr lang="vi-VN" sz="2400" b="1" i="0" dirty="0">
                <a:solidFill>
                  <a:schemeClr val="bg1"/>
                </a:solidFill>
                <a:effectLst/>
                <a:latin typeface="+mn-lt"/>
              </a:rPr>
              <a:t>Hướng dẫn đăng ký trên Ứng dụng Binance</a:t>
            </a:r>
          </a:p>
        </p:txBody>
      </p:sp>
      <p:sp>
        <p:nvSpPr>
          <p:cNvPr id="101" name="Google Shape;101;p3"/>
          <p:cNvSpPr txBox="1"/>
          <p:nvPr/>
        </p:nvSpPr>
        <p:spPr>
          <a:xfrm>
            <a:off x="304799" y="1053193"/>
            <a:ext cx="5116287" cy="4964148"/>
          </a:xfrm>
          <a:prstGeom prst="rect">
            <a:avLst/>
          </a:prstGeom>
          <a:noFill/>
          <a:ln>
            <a:noFill/>
          </a:ln>
        </p:spPr>
        <p:txBody>
          <a:bodyPr spcFirstLastPara="1" wrap="square" lIns="91425" tIns="91425" rIns="91425" bIns="91425" anchor="t" anchorCtr="0">
            <a:noAutofit/>
          </a:bodyPr>
          <a:lstStyle/>
          <a:p>
            <a:pPr algn="l"/>
            <a:r>
              <a:rPr lang="vi-VN" sz="2000" b="0" i="0" dirty="0">
                <a:solidFill>
                  <a:srgbClr val="1E2329"/>
                </a:solidFill>
                <a:effectLst/>
                <a:latin typeface="BinancePlex"/>
              </a:rPr>
              <a:t>2. Chọn một phương thức đăng ký. Bạn có thể đăng ký bằng địa chỉ email, số điện thoại và tài khoản Apple hoặc Google. </a:t>
            </a:r>
          </a:p>
          <a:p>
            <a:pPr algn="l"/>
            <a:endParaRPr lang="vi-VN" sz="2000" b="0" i="0" dirty="0">
              <a:solidFill>
                <a:srgbClr val="1E2329"/>
              </a:solidFill>
              <a:effectLst/>
              <a:latin typeface="BinancePlex"/>
            </a:endParaRPr>
          </a:p>
          <a:p>
            <a:pPr algn="l"/>
            <a:r>
              <a:rPr lang="vi-VN" sz="2000" b="0" i="0" dirty="0">
                <a:solidFill>
                  <a:srgbClr val="1E2329"/>
                </a:solidFill>
                <a:effectLst/>
                <a:latin typeface="BinancePlex"/>
              </a:rPr>
              <a:t>Nếu bạn muốn tạo tài khoản pháp nhân, hãy nhấn vào </a:t>
            </a:r>
            <a:r>
              <a:rPr lang="vi-VN" sz="2000" b="1" i="0" dirty="0">
                <a:solidFill>
                  <a:srgbClr val="1E2329"/>
                </a:solidFill>
                <a:effectLst/>
                <a:latin typeface="BinancePlex"/>
              </a:rPr>
              <a:t>[Đăng ký]</a:t>
            </a:r>
            <a:r>
              <a:rPr lang="vi-VN" sz="2000" b="0" i="0" dirty="0">
                <a:solidFill>
                  <a:srgbClr val="1E2329"/>
                </a:solidFill>
                <a:effectLst/>
                <a:latin typeface="BinancePlex"/>
              </a:rPr>
              <a:t> bên cạnh </a:t>
            </a:r>
            <a:r>
              <a:rPr lang="vi-VN" sz="2000" b="1" i="0" dirty="0">
                <a:solidFill>
                  <a:srgbClr val="1E2329"/>
                </a:solidFill>
                <a:effectLst/>
                <a:latin typeface="BinancePlex"/>
              </a:rPr>
              <a:t>[Bạn cần tài khoản pháp nhân?]</a:t>
            </a:r>
            <a:r>
              <a:rPr lang="vi-VN" sz="2000" b="0" i="0" dirty="0">
                <a:solidFill>
                  <a:srgbClr val="1E2329"/>
                </a:solidFill>
                <a:effectLst/>
                <a:latin typeface="BinancePlex"/>
              </a:rPr>
              <a:t>. </a:t>
            </a:r>
            <a:r>
              <a:rPr lang="vi-VN" sz="2000" b="1" i="0" dirty="0">
                <a:solidFill>
                  <a:srgbClr val="1E2329"/>
                </a:solidFill>
                <a:effectLst/>
                <a:latin typeface="BinancePlex"/>
              </a:rPr>
              <a:t>Vui lòng chọn loại tài khoản cẩn thận.</a:t>
            </a:r>
          </a:p>
          <a:p>
            <a:pPr algn="l"/>
            <a:endParaRPr lang="vi-VN" sz="2000" b="1" dirty="0">
              <a:solidFill>
                <a:srgbClr val="1E2329"/>
              </a:solidFill>
              <a:latin typeface="BinancePlex"/>
            </a:endParaRPr>
          </a:p>
          <a:p>
            <a:pPr algn="l"/>
            <a:r>
              <a:rPr lang="vi-VN" sz="2000" b="1" i="0" dirty="0">
                <a:solidFill>
                  <a:srgbClr val="1E2329"/>
                </a:solidFill>
                <a:effectLst/>
                <a:latin typeface="BinancePlex"/>
              </a:rPr>
              <a:t> </a:t>
            </a:r>
            <a:r>
              <a:rPr lang="vi-VN" sz="2000" b="1" i="0" dirty="0">
                <a:solidFill>
                  <a:srgbClr val="FF0000"/>
                </a:solidFill>
                <a:effectLst/>
                <a:latin typeface="BinancePlex"/>
              </a:rPr>
              <a:t>Sau khi đăng ký, bạn sẽ không thể thay đổi loại tài khoản. </a:t>
            </a:r>
          </a:p>
          <a:p>
            <a:pPr algn="l"/>
            <a:endParaRPr lang="vi-VN" sz="2000" b="1" dirty="0">
              <a:solidFill>
                <a:srgbClr val="FF0000"/>
              </a:solidFill>
              <a:latin typeface="BinancePlex"/>
            </a:endParaRPr>
          </a:p>
          <a:p>
            <a:pPr algn="l"/>
            <a:r>
              <a:rPr lang="vi-VN" sz="2000" b="0" i="0" dirty="0">
                <a:solidFill>
                  <a:srgbClr val="1E2329"/>
                </a:solidFill>
                <a:effectLst/>
                <a:latin typeface="BinancePlex"/>
              </a:rPr>
              <a:t>Vui lòng tham khảo tab "Tài khoản pháp nhân" để được hướng dẫn chi tiết từng bước. </a:t>
            </a:r>
          </a:p>
        </p:txBody>
      </p:sp>
      <p:pic>
        <p:nvPicPr>
          <p:cNvPr id="2" name="Picture 6">
            <a:extLst>
              <a:ext uri="{FF2B5EF4-FFF2-40B4-BE49-F238E27FC236}">
                <a16:creationId xmlns:a16="http://schemas.microsoft.com/office/drawing/2014/main" id="{73E48367-20BF-4C75-95C6-E9DEBE7477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6937" y="773540"/>
            <a:ext cx="3167063" cy="5550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402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799" y="154525"/>
            <a:ext cx="8369643" cy="461624"/>
          </a:xfrm>
          <a:prstGeom prst="rect">
            <a:avLst/>
          </a:prstGeom>
          <a:noFill/>
          <a:ln>
            <a:noFill/>
          </a:ln>
        </p:spPr>
        <p:txBody>
          <a:bodyPr spcFirstLastPara="1" wrap="square" lIns="91425" tIns="45700" rIns="91425" bIns="45700" anchor="t" anchorCtr="0">
            <a:spAutoFit/>
          </a:bodyPr>
          <a:lstStyle/>
          <a:p>
            <a:pPr algn="l"/>
            <a:r>
              <a:rPr lang="vi-VN" sz="2400" b="1" i="0" dirty="0">
                <a:solidFill>
                  <a:srgbClr val="EAECEF"/>
                </a:solidFill>
                <a:effectLst/>
                <a:latin typeface="+mn-lt"/>
              </a:rPr>
              <a:t>Hướng dẫn cơ bản về giao dịch trên Binance Futures</a:t>
            </a:r>
          </a:p>
        </p:txBody>
      </p:sp>
      <p:sp>
        <p:nvSpPr>
          <p:cNvPr id="101" name="Google Shape;101;p3"/>
          <p:cNvSpPr txBox="1"/>
          <p:nvPr/>
        </p:nvSpPr>
        <p:spPr>
          <a:xfrm>
            <a:off x="153727" y="818983"/>
            <a:ext cx="8990273" cy="5264317"/>
          </a:xfrm>
          <a:prstGeom prst="rect">
            <a:avLst/>
          </a:prstGeom>
          <a:noFill/>
          <a:ln>
            <a:noFill/>
          </a:ln>
        </p:spPr>
        <p:txBody>
          <a:bodyPr spcFirstLastPara="1" wrap="square" lIns="91425" tIns="91425" rIns="91425" bIns="91425" anchor="t" anchorCtr="0">
            <a:noAutofit/>
          </a:bodyPr>
          <a:lstStyle/>
          <a:p>
            <a:pPr algn="l" fontAlgn="auto">
              <a:buFont typeface="+mj-lt"/>
              <a:buAutoNum type="arabicPeriod" startAt="4"/>
            </a:pPr>
            <a:r>
              <a:rPr lang="vi-VN" sz="2000" b="0" i="0" dirty="0">
                <a:solidFill>
                  <a:schemeClr val="tx1"/>
                </a:solidFill>
                <a:effectLst/>
                <a:latin typeface="+mn-lt"/>
              </a:rPr>
              <a:t>Nhấp vào nút [Mở ngay] để kích hoạt tài khoản Binance Futures của bạn. Giờ bạn sẽ có thể giao dịch các sản phẩm Hợp đồng Tương lai trên Binance. Lưu ý, bạn vẫn nên chuẩn bị và tự trau dồi kiến thức trước khi có thể sử dụng sản phẩm một cách có trách nhiệm.</a:t>
            </a:r>
          </a:p>
          <a:p>
            <a:pPr algn="l"/>
            <a:br>
              <a:rPr lang="vi-VN" sz="2000" b="0" i="0" dirty="0">
                <a:solidFill>
                  <a:schemeClr val="tx1"/>
                </a:solidFill>
                <a:effectLst/>
                <a:latin typeface="+mn-lt"/>
              </a:rPr>
            </a:br>
            <a:endParaRPr lang="vi-VN" sz="2000" b="0" i="0" dirty="0">
              <a:solidFill>
                <a:schemeClr val="tx1"/>
              </a:solidFill>
              <a:effectLst/>
              <a:latin typeface="+mn-lt"/>
            </a:endParaRPr>
          </a:p>
        </p:txBody>
      </p:sp>
      <p:pic>
        <p:nvPicPr>
          <p:cNvPr id="14338" name="Picture 2" descr="Cách mở tài khoản Binance Futures">
            <a:extLst>
              <a:ext uri="{FF2B5EF4-FFF2-40B4-BE49-F238E27FC236}">
                <a16:creationId xmlns:a16="http://schemas.microsoft.com/office/drawing/2014/main" id="{9E6661BA-2053-4A84-64FB-DC8DBB9501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83026"/>
            <a:ext cx="9144000" cy="3900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97821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799" y="154525"/>
            <a:ext cx="8369643" cy="461624"/>
          </a:xfrm>
          <a:prstGeom prst="rect">
            <a:avLst/>
          </a:prstGeom>
          <a:noFill/>
          <a:ln>
            <a:noFill/>
          </a:ln>
        </p:spPr>
        <p:txBody>
          <a:bodyPr spcFirstLastPara="1" wrap="square" lIns="91425" tIns="45700" rIns="91425" bIns="45700" anchor="t" anchorCtr="0">
            <a:spAutoFit/>
          </a:bodyPr>
          <a:lstStyle/>
          <a:p>
            <a:pPr algn="l"/>
            <a:r>
              <a:rPr lang="vi-VN" sz="2400" b="1" i="0" dirty="0">
                <a:solidFill>
                  <a:srgbClr val="EAECEF"/>
                </a:solidFill>
                <a:effectLst/>
                <a:latin typeface="+mn-lt"/>
              </a:rPr>
              <a:t>Hướng dẫn cơ bản về giao dịch trên Binance Futures</a:t>
            </a:r>
          </a:p>
        </p:txBody>
      </p:sp>
      <p:sp>
        <p:nvSpPr>
          <p:cNvPr id="101" name="Google Shape;101;p3"/>
          <p:cNvSpPr txBox="1"/>
          <p:nvPr/>
        </p:nvSpPr>
        <p:spPr>
          <a:xfrm>
            <a:off x="153727" y="818983"/>
            <a:ext cx="4517127" cy="5264317"/>
          </a:xfrm>
          <a:prstGeom prst="rect">
            <a:avLst/>
          </a:prstGeom>
          <a:noFill/>
          <a:ln>
            <a:noFill/>
          </a:ln>
        </p:spPr>
        <p:txBody>
          <a:bodyPr spcFirstLastPara="1" wrap="square" lIns="91425" tIns="91425" rIns="91425" bIns="91425" anchor="t" anchorCtr="0">
            <a:noAutofit/>
          </a:bodyPr>
          <a:lstStyle/>
          <a:p>
            <a:pPr algn="l"/>
            <a:r>
              <a:rPr lang="vi-VN" sz="2000" b="1" i="0" dirty="0">
                <a:solidFill>
                  <a:schemeClr val="tx1"/>
                </a:solidFill>
                <a:effectLst/>
                <a:latin typeface="+mn-lt"/>
              </a:rPr>
              <a:t>Cách nạp tiền vào tài khoản Binance Futures</a:t>
            </a:r>
          </a:p>
          <a:p>
            <a:pPr algn="l"/>
            <a:r>
              <a:rPr lang="vi-VN" sz="2000" b="0" i="0" dirty="0">
                <a:solidFill>
                  <a:schemeClr val="tx1"/>
                </a:solidFill>
                <a:effectLst/>
                <a:latin typeface="+mn-lt"/>
              </a:rPr>
              <a:t>Để nạp tiền vào tài khoản Futures của bạn, trước tiên bạn cần đảm bảo rằng bạn có sẵn tiền trong tài khoản Binance mà bạn có thể chuyển qua. Các khoản tiền này có thể nằm trong Ví Funding, Ví Fiat và Ví Spot, Ví Margin hoặc Ví Options của bạn. Nếu bạn chưa có bất kỳ khoản tiền nào được nạp vào Binance, chúng tôi khuyên bạn nên đọc hướng dẫn </a:t>
            </a:r>
            <a:r>
              <a:rPr lang="vi-VN" sz="2000" b="0" i="0" u="sng" dirty="0">
                <a:solidFill>
                  <a:schemeClr val="tx1"/>
                </a:solidFill>
                <a:effectLst/>
                <a:latin typeface="+mn-lt"/>
                <a:hlinkClick r:id="rId4">
                  <a:extLst>
                    <a:ext uri="{A12FA001-AC4F-418D-AE19-62706E023703}">
                      <ahyp:hlinkClr xmlns:ahyp="http://schemas.microsoft.com/office/drawing/2018/hyperlinkcolor" val="tx"/>
                    </a:ext>
                  </a:extLst>
                </a:hlinkClick>
              </a:rPr>
              <a:t>Cách nạp tiền trên Binance</a:t>
            </a:r>
            <a:r>
              <a:rPr lang="vi-VN" sz="2000" b="0" i="0" dirty="0">
                <a:solidFill>
                  <a:schemeClr val="tx1"/>
                </a:solidFill>
                <a:effectLst/>
                <a:latin typeface="+mn-lt"/>
              </a:rPr>
              <a:t> của chúng tôi.</a:t>
            </a:r>
          </a:p>
          <a:p>
            <a:pPr algn="l" fontAlgn="auto">
              <a:buFont typeface="+mj-lt"/>
              <a:buAutoNum type="arabicPeriod"/>
            </a:pPr>
            <a:r>
              <a:rPr lang="vi-VN" sz="2000" b="0" i="0" dirty="0">
                <a:solidFill>
                  <a:schemeClr val="tx1"/>
                </a:solidFill>
                <a:effectLst/>
                <a:latin typeface="+mn-lt"/>
              </a:rPr>
              <a:t>Để chuyển tiền vào Ví Futures của bạn, hãy nhấp vào biểu tượng chuyển tiền ở bên phải trang Binance Futures.</a:t>
            </a:r>
          </a:p>
          <a:p>
            <a:pPr algn="ctr"/>
            <a:br>
              <a:rPr lang="vi-VN" sz="2000" b="0" i="0" dirty="0">
                <a:solidFill>
                  <a:schemeClr val="tx1"/>
                </a:solidFill>
                <a:effectLst/>
                <a:latin typeface="+mn-lt"/>
              </a:rPr>
            </a:br>
            <a:endParaRPr lang="vi-VN" sz="2000" b="0" i="0" dirty="0">
              <a:solidFill>
                <a:schemeClr val="tx1"/>
              </a:solidFill>
              <a:effectLst/>
              <a:latin typeface="+mn-lt"/>
            </a:endParaRPr>
          </a:p>
        </p:txBody>
      </p:sp>
      <p:pic>
        <p:nvPicPr>
          <p:cNvPr id="17410" name="Picture 2">
            <a:extLst>
              <a:ext uri="{FF2B5EF4-FFF2-40B4-BE49-F238E27FC236}">
                <a16:creationId xmlns:a16="http://schemas.microsoft.com/office/drawing/2014/main" id="{F14DE55D-944B-E276-163D-99527E3BD2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1387" y="774700"/>
            <a:ext cx="4392613" cy="5560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84943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799" y="154525"/>
            <a:ext cx="8369643" cy="461624"/>
          </a:xfrm>
          <a:prstGeom prst="rect">
            <a:avLst/>
          </a:prstGeom>
          <a:noFill/>
          <a:ln>
            <a:noFill/>
          </a:ln>
        </p:spPr>
        <p:txBody>
          <a:bodyPr spcFirstLastPara="1" wrap="square" lIns="91425" tIns="45700" rIns="91425" bIns="45700" anchor="t" anchorCtr="0">
            <a:spAutoFit/>
          </a:bodyPr>
          <a:lstStyle/>
          <a:p>
            <a:pPr algn="l"/>
            <a:r>
              <a:rPr lang="vi-VN" sz="2400" b="1" i="0" dirty="0">
                <a:solidFill>
                  <a:srgbClr val="EAECEF"/>
                </a:solidFill>
                <a:effectLst/>
                <a:latin typeface="+mn-lt"/>
              </a:rPr>
              <a:t>Hướng dẫn cơ bản về giao dịch trên Binance Futures</a:t>
            </a:r>
          </a:p>
        </p:txBody>
      </p:sp>
      <p:sp>
        <p:nvSpPr>
          <p:cNvPr id="101" name="Google Shape;101;p3"/>
          <p:cNvSpPr txBox="1"/>
          <p:nvPr/>
        </p:nvSpPr>
        <p:spPr>
          <a:xfrm>
            <a:off x="153727" y="818983"/>
            <a:ext cx="4517127" cy="5264317"/>
          </a:xfrm>
          <a:prstGeom prst="rect">
            <a:avLst/>
          </a:prstGeom>
          <a:noFill/>
          <a:ln>
            <a:noFill/>
          </a:ln>
        </p:spPr>
        <p:txBody>
          <a:bodyPr spcFirstLastPara="1" wrap="square" lIns="91425" tIns="91425" rIns="91425" bIns="91425" anchor="t" anchorCtr="0">
            <a:noAutofit/>
          </a:bodyPr>
          <a:lstStyle/>
          <a:p>
            <a:pPr algn="l" fontAlgn="auto">
              <a:buFont typeface="+mj-lt"/>
              <a:buAutoNum type="arabicPeriod" startAt="2"/>
            </a:pPr>
            <a:r>
              <a:rPr lang="vi-VN" sz="2000" b="0" i="0" dirty="0">
                <a:solidFill>
                  <a:schemeClr val="tx1"/>
                </a:solidFill>
                <a:effectLst/>
                <a:latin typeface="+mn-lt"/>
              </a:rPr>
              <a:t>Đặt số tiền muốn chuyển và ví bạn muốn sử dụng trước khi nhấp vào [Xác nhận]. Bạn sẽ sớm thấy số dư được thêm vào Ví Futures của mình. Bạn cũng có thể thay đổi hướng chuyển nếu muốn.</a:t>
            </a:r>
          </a:p>
          <a:p>
            <a:pPr algn="ctr"/>
            <a:br>
              <a:rPr lang="vi-VN" sz="2000" b="0" i="0" dirty="0">
                <a:solidFill>
                  <a:schemeClr val="tx1"/>
                </a:solidFill>
                <a:effectLst/>
                <a:latin typeface="+mn-lt"/>
              </a:rPr>
            </a:br>
            <a:endParaRPr lang="vi-VN" sz="2000" b="0" i="0" dirty="0">
              <a:solidFill>
                <a:schemeClr val="tx1"/>
              </a:solidFill>
              <a:effectLst/>
              <a:latin typeface="+mn-lt"/>
            </a:endParaRPr>
          </a:p>
        </p:txBody>
      </p:sp>
      <p:pic>
        <p:nvPicPr>
          <p:cNvPr id="19458" name="Picture 2">
            <a:extLst>
              <a:ext uri="{FF2B5EF4-FFF2-40B4-BE49-F238E27FC236}">
                <a16:creationId xmlns:a16="http://schemas.microsoft.com/office/drawing/2014/main" id="{C756BFCB-0970-1C84-BBF2-320DF8ACFF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6873" y="774700"/>
            <a:ext cx="4517127" cy="5519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83005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799" y="154525"/>
            <a:ext cx="8369643" cy="461624"/>
          </a:xfrm>
          <a:prstGeom prst="rect">
            <a:avLst/>
          </a:prstGeom>
          <a:noFill/>
          <a:ln>
            <a:noFill/>
          </a:ln>
        </p:spPr>
        <p:txBody>
          <a:bodyPr spcFirstLastPara="1" wrap="square" lIns="91425" tIns="45700" rIns="91425" bIns="45700" anchor="t" anchorCtr="0">
            <a:spAutoFit/>
          </a:bodyPr>
          <a:lstStyle/>
          <a:p>
            <a:pPr algn="l"/>
            <a:r>
              <a:rPr lang="vi-VN" sz="2400" b="1" i="0" dirty="0">
                <a:solidFill>
                  <a:srgbClr val="EAECEF"/>
                </a:solidFill>
                <a:effectLst/>
                <a:latin typeface="+mn-lt"/>
              </a:rPr>
              <a:t>Hướng dẫn cơ bản về giao dịch trên Binance Futures</a:t>
            </a:r>
          </a:p>
        </p:txBody>
      </p:sp>
      <p:sp>
        <p:nvSpPr>
          <p:cNvPr id="101" name="Google Shape;101;p3"/>
          <p:cNvSpPr txBox="1"/>
          <p:nvPr/>
        </p:nvSpPr>
        <p:spPr>
          <a:xfrm>
            <a:off x="153727" y="818983"/>
            <a:ext cx="4517127" cy="5264317"/>
          </a:xfrm>
          <a:prstGeom prst="rect">
            <a:avLst/>
          </a:prstGeom>
          <a:noFill/>
          <a:ln>
            <a:noFill/>
          </a:ln>
        </p:spPr>
        <p:txBody>
          <a:bodyPr spcFirstLastPara="1" wrap="square" lIns="91425" tIns="91425" rIns="91425" bIns="91425" anchor="t" anchorCtr="0">
            <a:noAutofit/>
          </a:bodyPr>
          <a:lstStyle/>
          <a:p>
            <a:pPr algn="l"/>
            <a:r>
              <a:rPr lang="en-US" sz="2000" b="1" i="0" dirty="0" err="1">
                <a:solidFill>
                  <a:schemeClr val="tx1"/>
                </a:solidFill>
                <a:effectLst/>
                <a:latin typeface="+mn-lt"/>
              </a:rPr>
              <a:t>Tìm</a:t>
            </a:r>
            <a:r>
              <a:rPr lang="en-US" sz="2000" b="1" i="0" dirty="0">
                <a:solidFill>
                  <a:schemeClr val="tx1"/>
                </a:solidFill>
                <a:effectLst/>
                <a:latin typeface="+mn-lt"/>
              </a:rPr>
              <a:t> </a:t>
            </a:r>
            <a:r>
              <a:rPr lang="en-US" sz="2000" b="1" i="0" dirty="0" err="1">
                <a:solidFill>
                  <a:schemeClr val="tx1"/>
                </a:solidFill>
                <a:effectLst/>
                <a:latin typeface="+mn-lt"/>
              </a:rPr>
              <a:t>hiểu</a:t>
            </a:r>
            <a:r>
              <a:rPr lang="en-US" sz="2000" b="1" i="0" dirty="0">
                <a:solidFill>
                  <a:schemeClr val="tx1"/>
                </a:solidFill>
                <a:effectLst/>
                <a:latin typeface="+mn-lt"/>
              </a:rPr>
              <a:t> </a:t>
            </a:r>
            <a:r>
              <a:rPr lang="en-US" sz="2000" b="1" i="0" dirty="0" err="1">
                <a:solidFill>
                  <a:schemeClr val="tx1"/>
                </a:solidFill>
                <a:effectLst/>
                <a:latin typeface="+mn-lt"/>
              </a:rPr>
              <a:t>giao</a:t>
            </a:r>
            <a:r>
              <a:rPr lang="en-US" sz="2000" b="1" i="0" dirty="0">
                <a:solidFill>
                  <a:schemeClr val="tx1"/>
                </a:solidFill>
                <a:effectLst/>
                <a:latin typeface="+mn-lt"/>
              </a:rPr>
              <a:t> </a:t>
            </a:r>
            <a:r>
              <a:rPr lang="en-US" sz="2000" b="1" i="0" dirty="0" err="1">
                <a:solidFill>
                  <a:schemeClr val="tx1"/>
                </a:solidFill>
                <a:effectLst/>
                <a:latin typeface="+mn-lt"/>
              </a:rPr>
              <a:t>diện</a:t>
            </a:r>
            <a:r>
              <a:rPr lang="en-US" sz="2000" b="1" i="0" dirty="0">
                <a:solidFill>
                  <a:schemeClr val="tx1"/>
                </a:solidFill>
                <a:effectLst/>
                <a:latin typeface="+mn-lt"/>
              </a:rPr>
              <a:t> </a:t>
            </a:r>
            <a:r>
              <a:rPr lang="en-US" sz="2000" b="1" i="0" dirty="0" err="1">
                <a:solidFill>
                  <a:schemeClr val="tx1"/>
                </a:solidFill>
                <a:effectLst/>
                <a:latin typeface="+mn-lt"/>
              </a:rPr>
              <a:t>Binance</a:t>
            </a:r>
            <a:r>
              <a:rPr lang="en-US" sz="2000" b="1" i="0" dirty="0">
                <a:solidFill>
                  <a:schemeClr val="tx1"/>
                </a:solidFill>
                <a:effectLst/>
                <a:latin typeface="+mn-lt"/>
              </a:rPr>
              <a:t> Futures</a:t>
            </a:r>
          </a:p>
        </p:txBody>
      </p:sp>
      <p:pic>
        <p:nvPicPr>
          <p:cNvPr id="21506" name="Picture 2" descr="Ảnh chụp màn hình giao diện người dùng Binance Futures">
            <a:extLst>
              <a:ext uri="{FF2B5EF4-FFF2-40B4-BE49-F238E27FC236}">
                <a16:creationId xmlns:a16="http://schemas.microsoft.com/office/drawing/2014/main" id="{3DAB75BE-C931-6F0C-C7BF-99200F54FB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18053"/>
            <a:ext cx="9144000" cy="4720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6642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799" y="154525"/>
            <a:ext cx="8369643" cy="461624"/>
          </a:xfrm>
          <a:prstGeom prst="rect">
            <a:avLst/>
          </a:prstGeom>
          <a:noFill/>
          <a:ln>
            <a:noFill/>
          </a:ln>
        </p:spPr>
        <p:txBody>
          <a:bodyPr spcFirstLastPara="1" wrap="square" lIns="91425" tIns="45700" rIns="91425" bIns="45700" anchor="t" anchorCtr="0">
            <a:spAutoFit/>
          </a:bodyPr>
          <a:lstStyle/>
          <a:p>
            <a:pPr algn="l"/>
            <a:r>
              <a:rPr lang="vi-VN" sz="2400" b="1" i="0" dirty="0">
                <a:solidFill>
                  <a:srgbClr val="EAECEF"/>
                </a:solidFill>
                <a:effectLst/>
                <a:latin typeface="+mn-lt"/>
              </a:rPr>
              <a:t>Hướng dẫn cơ bản về giao dịch trên Binance Futures</a:t>
            </a:r>
          </a:p>
        </p:txBody>
      </p:sp>
      <p:sp>
        <p:nvSpPr>
          <p:cNvPr id="101" name="Google Shape;101;p3"/>
          <p:cNvSpPr txBox="1"/>
          <p:nvPr/>
        </p:nvSpPr>
        <p:spPr>
          <a:xfrm>
            <a:off x="153727" y="818983"/>
            <a:ext cx="8990273" cy="5264317"/>
          </a:xfrm>
          <a:prstGeom prst="rect">
            <a:avLst/>
          </a:prstGeom>
          <a:noFill/>
          <a:ln>
            <a:noFill/>
          </a:ln>
        </p:spPr>
        <p:txBody>
          <a:bodyPr spcFirstLastPara="1" wrap="square" lIns="91425" tIns="91425" rIns="91425" bIns="91425" anchor="t" anchorCtr="0">
            <a:noAutofit/>
          </a:bodyPr>
          <a:lstStyle/>
          <a:p>
            <a:pPr algn="l"/>
            <a:r>
              <a:rPr lang="vi-VN" sz="2000" b="0" i="0" dirty="0">
                <a:solidFill>
                  <a:schemeClr val="tx1"/>
                </a:solidFill>
                <a:effectLst/>
                <a:latin typeface="+mn-lt"/>
              </a:rPr>
              <a:t>1. Trong khu vực [Menu], bạn sẽ tìm thấy các liên kết đến các trang Binance khác, chẳng hạn như Hợp đồng Tương lai COIN-M, Quyền chọn, giao dịch chiến lược và hoạt động. Trong tab [Thông tin], bạn có thể tìm thấy các liên kết đến Câu hỏi thường gặp về Hợp đồng Tương lai, quyền truy cập API, Funding Rate, giá chỉ số và dữ liệu thị trường khác.</a:t>
            </a:r>
          </a:p>
        </p:txBody>
      </p:sp>
      <p:pic>
        <p:nvPicPr>
          <p:cNvPr id="21506" name="Picture 2" descr="Ảnh chụp màn hình giao diện người dùng Binance Futures">
            <a:extLst>
              <a:ext uri="{FF2B5EF4-FFF2-40B4-BE49-F238E27FC236}">
                <a16:creationId xmlns:a16="http://schemas.microsoft.com/office/drawing/2014/main" id="{3DAB75BE-C931-6F0C-C7BF-99200F54FB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561968"/>
            <a:ext cx="9144000" cy="3477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31912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799" y="154525"/>
            <a:ext cx="8369643" cy="461624"/>
          </a:xfrm>
          <a:prstGeom prst="rect">
            <a:avLst/>
          </a:prstGeom>
          <a:noFill/>
          <a:ln>
            <a:noFill/>
          </a:ln>
        </p:spPr>
        <p:txBody>
          <a:bodyPr spcFirstLastPara="1" wrap="square" lIns="91425" tIns="45700" rIns="91425" bIns="45700" anchor="t" anchorCtr="0">
            <a:spAutoFit/>
          </a:bodyPr>
          <a:lstStyle/>
          <a:p>
            <a:pPr algn="l"/>
            <a:r>
              <a:rPr lang="vi-VN" sz="2400" b="1" i="0" dirty="0">
                <a:solidFill>
                  <a:srgbClr val="EAECEF"/>
                </a:solidFill>
                <a:effectLst/>
                <a:latin typeface="+mn-lt"/>
              </a:rPr>
              <a:t>Hướng dẫn cơ bản về giao dịch trên Binance Futures</a:t>
            </a:r>
          </a:p>
        </p:txBody>
      </p:sp>
      <p:sp>
        <p:nvSpPr>
          <p:cNvPr id="101" name="Google Shape;101;p3"/>
          <p:cNvSpPr txBox="1"/>
          <p:nvPr/>
        </p:nvSpPr>
        <p:spPr>
          <a:xfrm>
            <a:off x="153727" y="769899"/>
            <a:ext cx="8990273" cy="5264317"/>
          </a:xfrm>
          <a:prstGeom prst="rect">
            <a:avLst/>
          </a:prstGeom>
          <a:noFill/>
          <a:ln>
            <a:noFill/>
          </a:ln>
        </p:spPr>
        <p:txBody>
          <a:bodyPr spcFirstLastPara="1" wrap="square" lIns="91425" tIns="91425" rIns="91425" bIns="91425" anchor="t" anchorCtr="0">
            <a:noAutofit/>
          </a:bodyPr>
          <a:lstStyle/>
          <a:p>
            <a:pPr algn="l"/>
            <a:r>
              <a:rPr lang="vi-VN" sz="2000" b="0" i="0" dirty="0">
                <a:solidFill>
                  <a:schemeClr val="tx1"/>
                </a:solidFill>
                <a:effectLst/>
                <a:latin typeface="+mn-lt"/>
              </a:rPr>
              <a:t>Ở bên phải của thanh trên cùng, bạn có thể truy cập tài khoản Binance của mình. Bạn cũng có thể dễ dàng kiểm tra số dư ví và các lệnh của mình trên toàn bộ hệ sinh thái Binance.</a:t>
            </a:r>
          </a:p>
        </p:txBody>
      </p:sp>
      <p:pic>
        <p:nvPicPr>
          <p:cNvPr id="21506" name="Picture 2" descr="Ảnh chụp màn hình giao diện người dùng Binance Futures">
            <a:extLst>
              <a:ext uri="{FF2B5EF4-FFF2-40B4-BE49-F238E27FC236}">
                <a16:creationId xmlns:a16="http://schemas.microsoft.com/office/drawing/2014/main" id="{3DAB75BE-C931-6F0C-C7BF-99200F54FB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026508"/>
            <a:ext cx="9144000" cy="4061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007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799" y="154525"/>
            <a:ext cx="8369643" cy="461624"/>
          </a:xfrm>
          <a:prstGeom prst="rect">
            <a:avLst/>
          </a:prstGeom>
          <a:noFill/>
          <a:ln>
            <a:noFill/>
          </a:ln>
        </p:spPr>
        <p:txBody>
          <a:bodyPr spcFirstLastPara="1" wrap="square" lIns="91425" tIns="45700" rIns="91425" bIns="45700" anchor="t" anchorCtr="0">
            <a:spAutoFit/>
          </a:bodyPr>
          <a:lstStyle/>
          <a:p>
            <a:pPr algn="l"/>
            <a:r>
              <a:rPr lang="vi-VN" sz="2400" b="1" i="0" dirty="0">
                <a:solidFill>
                  <a:srgbClr val="EAECEF"/>
                </a:solidFill>
                <a:effectLst/>
                <a:latin typeface="+mn-lt"/>
              </a:rPr>
              <a:t>Hướng dẫn cơ bản về giao dịch trên Binance Futures</a:t>
            </a:r>
          </a:p>
        </p:txBody>
      </p:sp>
      <p:sp>
        <p:nvSpPr>
          <p:cNvPr id="101" name="Google Shape;101;p3"/>
          <p:cNvSpPr txBox="1"/>
          <p:nvPr/>
        </p:nvSpPr>
        <p:spPr>
          <a:xfrm>
            <a:off x="153727" y="769899"/>
            <a:ext cx="8990273" cy="5264317"/>
          </a:xfrm>
          <a:prstGeom prst="rect">
            <a:avLst/>
          </a:prstGeom>
          <a:noFill/>
          <a:ln>
            <a:noFill/>
          </a:ln>
        </p:spPr>
        <p:txBody>
          <a:bodyPr spcFirstLastPara="1" wrap="square" lIns="91425" tIns="91425" rIns="91425" bIns="91425" anchor="t" anchorCtr="0">
            <a:noAutofit/>
          </a:bodyPr>
          <a:lstStyle/>
          <a:p>
            <a:pPr algn="l"/>
            <a:r>
              <a:rPr lang="vi-VN" sz="2000" b="0" i="0" dirty="0">
                <a:solidFill>
                  <a:schemeClr val="tx1"/>
                </a:solidFill>
                <a:effectLst/>
                <a:latin typeface="+mn-lt"/>
              </a:rPr>
              <a:t>2. Trong phần [Biểu đồ giá], bạn có thể:</a:t>
            </a:r>
          </a:p>
          <a:p>
            <a:pPr algn="l" fontAlgn="auto">
              <a:buFont typeface="Arial" panose="020B0604020202020204" pitchFamily="34" charset="0"/>
              <a:buChar char="•"/>
            </a:pPr>
            <a:r>
              <a:rPr lang="vi-VN" sz="2000" b="0" i="0" dirty="0">
                <a:solidFill>
                  <a:schemeClr val="tx1"/>
                </a:solidFill>
                <a:effectLst/>
                <a:latin typeface="+mn-lt"/>
              </a:rPr>
              <a:t>Chọn hợp đồng bằng cách di chuột qua tên của hợp đồng hiện tại (theo mặc định là BTCUSDT).</a:t>
            </a:r>
          </a:p>
        </p:txBody>
      </p:sp>
      <p:pic>
        <p:nvPicPr>
          <p:cNvPr id="24578" name="Picture 2">
            <a:extLst>
              <a:ext uri="{FF2B5EF4-FFF2-40B4-BE49-F238E27FC236}">
                <a16:creationId xmlns:a16="http://schemas.microsoft.com/office/drawing/2014/main" id="{5684AE8B-7DC8-77B9-9315-440E2F33C7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869989"/>
            <a:ext cx="9144000" cy="4164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6363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799" y="154525"/>
            <a:ext cx="8369643" cy="461624"/>
          </a:xfrm>
          <a:prstGeom prst="rect">
            <a:avLst/>
          </a:prstGeom>
          <a:noFill/>
          <a:ln>
            <a:noFill/>
          </a:ln>
        </p:spPr>
        <p:txBody>
          <a:bodyPr spcFirstLastPara="1" wrap="square" lIns="91425" tIns="45700" rIns="91425" bIns="45700" anchor="t" anchorCtr="0">
            <a:spAutoFit/>
          </a:bodyPr>
          <a:lstStyle/>
          <a:p>
            <a:pPr algn="l"/>
            <a:r>
              <a:rPr lang="vi-VN" sz="2400" b="1" i="0" dirty="0">
                <a:solidFill>
                  <a:srgbClr val="EAECEF"/>
                </a:solidFill>
                <a:effectLst/>
                <a:latin typeface="+mn-lt"/>
              </a:rPr>
              <a:t>Hướng dẫn cơ bản về giao dịch trên Binance Futures</a:t>
            </a:r>
          </a:p>
        </p:txBody>
      </p:sp>
      <p:sp>
        <p:nvSpPr>
          <p:cNvPr id="101" name="Google Shape;101;p3"/>
          <p:cNvSpPr txBox="1"/>
          <p:nvPr/>
        </p:nvSpPr>
        <p:spPr>
          <a:xfrm>
            <a:off x="153727" y="769899"/>
            <a:ext cx="8990273" cy="5264317"/>
          </a:xfrm>
          <a:prstGeom prst="rect">
            <a:avLst/>
          </a:prstGeom>
          <a:noFill/>
          <a:ln>
            <a:noFill/>
          </a:ln>
        </p:spPr>
        <p:txBody>
          <a:bodyPr spcFirstLastPara="1" wrap="square" lIns="91425" tIns="91425" rIns="91425" bIns="91425" anchor="t" anchorCtr="0">
            <a:noAutofit/>
          </a:bodyPr>
          <a:lstStyle/>
          <a:p>
            <a:pPr algn="l" fontAlgn="auto">
              <a:buFont typeface="Arial" panose="020B0604020202020204" pitchFamily="34" charset="0"/>
              <a:buChar char="•"/>
            </a:pPr>
            <a:r>
              <a:rPr lang="vi-VN" sz="2000" b="0" i="0" dirty="0">
                <a:solidFill>
                  <a:schemeClr val="tx1"/>
                </a:solidFill>
                <a:effectLst/>
                <a:latin typeface="+mn-lt"/>
              </a:rPr>
              <a:t>Xem </a:t>
            </a:r>
            <a:r>
              <a:rPr lang="vi-VN" sz="2000" b="0" i="0" u="sng" dirty="0">
                <a:solidFill>
                  <a:schemeClr val="tx1"/>
                </a:solidFill>
                <a:effectLst/>
                <a:latin typeface="+mn-lt"/>
                <a:hlinkClick r:id="rId4">
                  <a:extLst>
                    <a:ext uri="{A12FA001-AC4F-418D-AE19-62706E023703}">
                      <ahyp:hlinkClr xmlns:ahyp="http://schemas.microsoft.com/office/drawing/2018/hyperlinkcolor" val="tx"/>
                    </a:ext>
                  </a:extLst>
                </a:hlinkClick>
              </a:rPr>
              <a:t>Giá đánh dấu</a:t>
            </a:r>
            <a:r>
              <a:rPr lang="vi-VN" sz="2000" b="0" i="0" dirty="0">
                <a:solidFill>
                  <a:schemeClr val="tx1"/>
                </a:solidFill>
                <a:effectLst/>
                <a:latin typeface="+mn-lt"/>
              </a:rPr>
              <a:t>. Bạn cần đặc biệt lưu ý điều này vì việc thanh lý xảy ra dựa trên giá đánh dấu.</a:t>
            </a:r>
          </a:p>
          <a:p>
            <a:pPr algn="l" fontAlgn="auto">
              <a:buFont typeface="Arial" panose="020B0604020202020204" pitchFamily="34" charset="0"/>
              <a:buChar char="•"/>
            </a:pPr>
            <a:r>
              <a:rPr lang="vi-VN" sz="2000" b="0" i="0" dirty="0">
                <a:solidFill>
                  <a:schemeClr val="tx1"/>
                </a:solidFill>
                <a:effectLst/>
                <a:latin typeface="+mn-lt"/>
              </a:rPr>
              <a:t>Xem </a:t>
            </a:r>
            <a:r>
              <a:rPr lang="vi-VN" sz="2000" b="0" i="0" u="sng" dirty="0">
                <a:solidFill>
                  <a:schemeClr val="tx1"/>
                </a:solidFill>
                <a:effectLst/>
                <a:latin typeface="+mn-lt"/>
                <a:hlinkClick r:id="rId5">
                  <a:extLst>
                    <a:ext uri="{A12FA001-AC4F-418D-AE19-62706E023703}">
                      <ahyp:hlinkClr xmlns:ahyp="http://schemas.microsoft.com/office/drawing/2018/hyperlinkcolor" val="tx"/>
                    </a:ext>
                  </a:extLst>
                </a:hlinkClick>
              </a:rPr>
              <a:t>Funding Rate</a:t>
            </a:r>
            <a:r>
              <a:rPr lang="vi-VN" sz="2000" b="0" i="0" dirty="0">
                <a:solidFill>
                  <a:schemeClr val="tx1"/>
                </a:solidFill>
                <a:effectLst/>
                <a:latin typeface="+mn-lt"/>
              </a:rPr>
              <a:t> dự kiến và đếm ngược cho đến vòng funding tiếp theo.</a:t>
            </a:r>
          </a:p>
          <a:p>
            <a:pPr algn="l"/>
            <a:br>
              <a:rPr lang="vi-VN" sz="2000" b="0" i="0" dirty="0">
                <a:solidFill>
                  <a:schemeClr val="tx1"/>
                </a:solidFill>
                <a:effectLst/>
                <a:latin typeface="+mn-lt"/>
              </a:rPr>
            </a:br>
            <a:endParaRPr lang="vi-VN" sz="2000" b="0" i="0" dirty="0">
              <a:solidFill>
                <a:schemeClr val="tx1"/>
              </a:solidFill>
              <a:effectLst/>
              <a:latin typeface="+mn-lt"/>
            </a:endParaRPr>
          </a:p>
        </p:txBody>
      </p:sp>
      <p:pic>
        <p:nvPicPr>
          <p:cNvPr id="24578" name="Picture 2">
            <a:extLst>
              <a:ext uri="{FF2B5EF4-FFF2-40B4-BE49-F238E27FC236}">
                <a16:creationId xmlns:a16="http://schemas.microsoft.com/office/drawing/2014/main" id="{5684AE8B-7DC8-77B9-9315-440E2F33C7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952369"/>
            <a:ext cx="9144000" cy="4081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6926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799" y="154525"/>
            <a:ext cx="8369643" cy="461624"/>
          </a:xfrm>
          <a:prstGeom prst="rect">
            <a:avLst/>
          </a:prstGeom>
          <a:noFill/>
          <a:ln>
            <a:noFill/>
          </a:ln>
        </p:spPr>
        <p:txBody>
          <a:bodyPr spcFirstLastPara="1" wrap="square" lIns="91425" tIns="45700" rIns="91425" bIns="45700" anchor="t" anchorCtr="0">
            <a:spAutoFit/>
          </a:bodyPr>
          <a:lstStyle/>
          <a:p>
            <a:pPr algn="l"/>
            <a:r>
              <a:rPr lang="vi-VN" sz="2400" b="1" i="0" dirty="0">
                <a:solidFill>
                  <a:srgbClr val="EAECEF"/>
                </a:solidFill>
                <a:effectLst/>
                <a:latin typeface="+mn-lt"/>
              </a:rPr>
              <a:t>Hướng dẫn cơ bản về giao dịch trên Binance Futures</a:t>
            </a:r>
          </a:p>
        </p:txBody>
      </p:sp>
      <p:sp>
        <p:nvSpPr>
          <p:cNvPr id="101" name="Google Shape;101;p3"/>
          <p:cNvSpPr txBox="1"/>
          <p:nvPr/>
        </p:nvSpPr>
        <p:spPr>
          <a:xfrm>
            <a:off x="153727" y="769899"/>
            <a:ext cx="8990273" cy="5264317"/>
          </a:xfrm>
          <a:prstGeom prst="rect">
            <a:avLst/>
          </a:prstGeom>
          <a:noFill/>
          <a:ln>
            <a:noFill/>
          </a:ln>
        </p:spPr>
        <p:txBody>
          <a:bodyPr spcFirstLastPara="1" wrap="square" lIns="91425" tIns="91425" rIns="91425" bIns="91425" anchor="t" anchorCtr="0">
            <a:noAutofit/>
          </a:bodyPr>
          <a:lstStyle/>
          <a:p>
            <a:pPr algn="l" fontAlgn="auto">
              <a:buFont typeface="Arial" panose="020B0604020202020204" pitchFamily="34" charset="0"/>
              <a:buChar char="•"/>
            </a:pPr>
            <a:r>
              <a:rPr lang="vi-VN" sz="2000" b="0" i="0" dirty="0">
                <a:solidFill>
                  <a:schemeClr val="tx1"/>
                </a:solidFill>
                <a:effectLst/>
                <a:latin typeface="+mn-lt"/>
              </a:rPr>
              <a:t>Xem biểu đồ hiện tại của bạn. Bạn có thể chuyển đổi giữa biểu đồ TradingView gốc hoặc tích hợp. Bạn sẽ thấy hiển thị độ sâu của sổ lệnh hiện tại theo thời gian thực bằng cách nhấp vào [Độ sâu].</a:t>
            </a:r>
          </a:p>
          <a:p>
            <a:pPr algn="l"/>
            <a:br>
              <a:rPr lang="vi-VN" sz="2000" b="0" i="0" dirty="0">
                <a:solidFill>
                  <a:schemeClr val="tx1"/>
                </a:solidFill>
                <a:effectLst/>
                <a:latin typeface="+mn-lt"/>
              </a:rPr>
            </a:br>
            <a:endParaRPr lang="vi-VN" sz="2000" b="0" i="0" dirty="0">
              <a:solidFill>
                <a:schemeClr val="tx1"/>
              </a:solidFill>
              <a:effectLst/>
              <a:latin typeface="+mn-lt"/>
            </a:endParaRPr>
          </a:p>
        </p:txBody>
      </p:sp>
      <p:pic>
        <p:nvPicPr>
          <p:cNvPr id="24578" name="Picture 2">
            <a:extLst>
              <a:ext uri="{FF2B5EF4-FFF2-40B4-BE49-F238E27FC236}">
                <a16:creationId xmlns:a16="http://schemas.microsoft.com/office/drawing/2014/main" id="{5684AE8B-7DC8-77B9-9315-440E2F33C7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52369"/>
            <a:ext cx="9144000" cy="4081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98975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799" y="154525"/>
            <a:ext cx="8369643" cy="461624"/>
          </a:xfrm>
          <a:prstGeom prst="rect">
            <a:avLst/>
          </a:prstGeom>
          <a:noFill/>
          <a:ln>
            <a:noFill/>
          </a:ln>
        </p:spPr>
        <p:txBody>
          <a:bodyPr spcFirstLastPara="1" wrap="square" lIns="91425" tIns="45700" rIns="91425" bIns="45700" anchor="t" anchorCtr="0">
            <a:spAutoFit/>
          </a:bodyPr>
          <a:lstStyle/>
          <a:p>
            <a:pPr algn="l"/>
            <a:r>
              <a:rPr lang="vi-VN" sz="2400" b="1" i="0" dirty="0">
                <a:solidFill>
                  <a:srgbClr val="EAECEF"/>
                </a:solidFill>
                <a:effectLst/>
                <a:latin typeface="+mn-lt"/>
              </a:rPr>
              <a:t>Hướng dẫn cơ bản về giao dịch trên Binance Futures</a:t>
            </a:r>
          </a:p>
        </p:txBody>
      </p:sp>
      <p:sp>
        <p:nvSpPr>
          <p:cNvPr id="101" name="Google Shape;101;p3"/>
          <p:cNvSpPr txBox="1"/>
          <p:nvPr/>
        </p:nvSpPr>
        <p:spPr>
          <a:xfrm>
            <a:off x="153727" y="1370632"/>
            <a:ext cx="4344132" cy="4230424"/>
          </a:xfrm>
          <a:prstGeom prst="rect">
            <a:avLst/>
          </a:prstGeom>
          <a:noFill/>
          <a:ln>
            <a:noFill/>
          </a:ln>
        </p:spPr>
        <p:txBody>
          <a:bodyPr spcFirstLastPara="1" wrap="square" lIns="91425" tIns="91425" rIns="91425" bIns="91425" anchor="t" anchorCtr="0">
            <a:noAutofit/>
          </a:bodyPr>
          <a:lstStyle/>
          <a:p>
            <a:pPr algn="l" fontAlgn="auto">
              <a:buFont typeface="Arial" panose="020B0604020202020204" pitchFamily="34" charset="0"/>
              <a:buChar char="•"/>
            </a:pPr>
            <a:r>
              <a:rPr lang="vi-VN" sz="2000" b="0" i="0" dirty="0">
                <a:solidFill>
                  <a:schemeClr val="tx1"/>
                </a:solidFill>
                <a:effectLst/>
                <a:latin typeface="+mn-lt"/>
              </a:rPr>
              <a:t>Xem trực tiếp dữ liệu </a:t>
            </a:r>
            <a:r>
              <a:rPr lang="vi-VN" sz="2000" b="0" i="0" u="sng" dirty="0">
                <a:solidFill>
                  <a:schemeClr val="tx1"/>
                </a:solidFill>
                <a:effectLst/>
                <a:latin typeface="+mn-lt"/>
                <a:hlinkClick r:id="rId4">
                  <a:extLst>
                    <a:ext uri="{A12FA001-AC4F-418D-AE19-62706E023703}">
                      <ahyp:hlinkClr xmlns:ahyp="http://schemas.microsoft.com/office/drawing/2018/hyperlinkcolor" val="tx"/>
                    </a:ext>
                  </a:extLst>
                </a:hlinkClick>
              </a:rPr>
              <a:t>sổ lệnh</a:t>
            </a:r>
            <a:r>
              <a:rPr lang="vi-VN" sz="2000" b="0" i="0" dirty="0">
                <a:solidFill>
                  <a:schemeClr val="tx1"/>
                </a:solidFill>
                <a:effectLst/>
                <a:latin typeface="+mn-lt"/>
              </a:rPr>
              <a:t>.</a:t>
            </a:r>
          </a:p>
          <a:p>
            <a:pPr algn="l" fontAlgn="auto">
              <a:buFont typeface="Arial" panose="020B0604020202020204" pitchFamily="34" charset="0"/>
              <a:buChar char="•"/>
            </a:pPr>
            <a:endParaRPr lang="vi-VN" sz="2000" dirty="0">
              <a:solidFill>
                <a:schemeClr val="tx1"/>
              </a:solidFill>
              <a:latin typeface="+mn-lt"/>
            </a:endParaRPr>
          </a:p>
          <a:p>
            <a:pPr algn="l" fontAlgn="auto">
              <a:buFont typeface="Arial" panose="020B0604020202020204" pitchFamily="34" charset="0"/>
              <a:buChar char="•"/>
            </a:pPr>
            <a:r>
              <a:rPr lang="vi-VN" sz="2000" b="0" i="0" dirty="0">
                <a:solidFill>
                  <a:schemeClr val="tx1"/>
                </a:solidFill>
                <a:effectLst/>
                <a:latin typeface="+mn-lt"/>
              </a:rPr>
              <a:t> Bạn có thể điều chỉnh độ chính xác của sổ lệnh trong menu thả xuống ở góc trên cùng bên phải của khu vực này (theo mặc định là 0,01).</a:t>
            </a:r>
          </a:p>
          <a:p>
            <a:pPr algn="l" fontAlgn="auto"/>
            <a:endParaRPr lang="vi-VN" sz="2000" b="0" i="0" dirty="0">
              <a:solidFill>
                <a:schemeClr val="tx1"/>
              </a:solidFill>
              <a:effectLst/>
              <a:latin typeface="+mn-lt"/>
            </a:endParaRPr>
          </a:p>
          <a:p>
            <a:pPr algn="l" fontAlgn="auto">
              <a:buFont typeface="Arial" panose="020B0604020202020204" pitchFamily="34" charset="0"/>
              <a:buChar char="•"/>
            </a:pPr>
            <a:r>
              <a:rPr lang="vi-VN" sz="2000" b="0" i="0" dirty="0">
                <a:solidFill>
                  <a:schemeClr val="tx1"/>
                </a:solidFill>
                <a:effectLst/>
                <a:latin typeface="+mn-lt"/>
              </a:rPr>
              <a:t>Xem nguồn cấp dữ liệu trực tiếp của các giao dịch được thực hiện trước đó trên nền tảng.</a:t>
            </a:r>
          </a:p>
        </p:txBody>
      </p:sp>
      <p:pic>
        <p:nvPicPr>
          <p:cNvPr id="26626" name="Picture 2">
            <a:extLst>
              <a:ext uri="{FF2B5EF4-FFF2-40B4-BE49-F238E27FC236}">
                <a16:creationId xmlns:a16="http://schemas.microsoft.com/office/drawing/2014/main" id="{5158B5D5-A6EF-60CE-D974-0CAA490395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3539" y="766119"/>
            <a:ext cx="3410462" cy="5552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322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800" y="154525"/>
            <a:ext cx="6865800" cy="461700"/>
          </a:xfrm>
          <a:prstGeom prst="rect">
            <a:avLst/>
          </a:prstGeom>
          <a:noFill/>
          <a:ln>
            <a:noFill/>
          </a:ln>
        </p:spPr>
        <p:txBody>
          <a:bodyPr spcFirstLastPara="1" wrap="square" lIns="91425" tIns="45700" rIns="91425" bIns="45700" anchor="t" anchorCtr="0">
            <a:spAutoFit/>
          </a:bodyPr>
          <a:lstStyle/>
          <a:p>
            <a:pPr algn="l"/>
            <a:r>
              <a:rPr lang="vi-VN" sz="2400" b="1" i="0" dirty="0">
                <a:solidFill>
                  <a:schemeClr val="bg1"/>
                </a:solidFill>
                <a:effectLst/>
                <a:latin typeface="+mn-lt"/>
              </a:rPr>
              <a:t>Hướng dẫn đăng ký trên Ứng dụng Binance</a:t>
            </a:r>
          </a:p>
        </p:txBody>
      </p:sp>
      <p:sp>
        <p:nvSpPr>
          <p:cNvPr id="101" name="Google Shape;101;p3"/>
          <p:cNvSpPr txBox="1"/>
          <p:nvPr/>
        </p:nvSpPr>
        <p:spPr>
          <a:xfrm>
            <a:off x="304801" y="726622"/>
            <a:ext cx="4046764" cy="4964148"/>
          </a:xfrm>
          <a:prstGeom prst="rect">
            <a:avLst/>
          </a:prstGeom>
          <a:noFill/>
          <a:ln>
            <a:noFill/>
          </a:ln>
        </p:spPr>
        <p:txBody>
          <a:bodyPr spcFirstLastPara="1" wrap="square" lIns="91425" tIns="91425" rIns="91425" bIns="91425" anchor="t" anchorCtr="0">
            <a:noAutofit/>
          </a:bodyPr>
          <a:lstStyle/>
          <a:p>
            <a:pPr algn="l"/>
            <a:r>
              <a:rPr lang="vi-VN" sz="2000" b="0" i="0" dirty="0">
                <a:solidFill>
                  <a:srgbClr val="C99400"/>
                </a:solidFill>
                <a:effectLst/>
                <a:latin typeface="+mn-lt"/>
              </a:rPr>
              <a:t>Đăng ký bằng email/số điện thoại:</a:t>
            </a:r>
            <a:endParaRPr lang="vi-VN" sz="2000" b="0" i="0" dirty="0">
              <a:solidFill>
                <a:srgbClr val="1E2329"/>
              </a:solidFill>
              <a:effectLst/>
              <a:latin typeface="+mn-lt"/>
            </a:endParaRPr>
          </a:p>
          <a:p>
            <a:pPr algn="l"/>
            <a:r>
              <a:rPr lang="vi-VN" sz="2000" b="0" i="0" dirty="0">
                <a:solidFill>
                  <a:srgbClr val="1E2329"/>
                </a:solidFill>
                <a:effectLst/>
                <a:latin typeface="+mn-lt"/>
              </a:rPr>
              <a:t>3. Chọn</a:t>
            </a:r>
            <a:r>
              <a:rPr lang="vi-VN" sz="2000" b="1" i="0" dirty="0">
                <a:solidFill>
                  <a:srgbClr val="1E2329"/>
                </a:solidFill>
                <a:effectLst/>
                <a:latin typeface="+mn-lt"/>
              </a:rPr>
              <a:t> [Email] </a:t>
            </a:r>
            <a:r>
              <a:rPr lang="vi-VN" sz="2000" b="0" i="0" dirty="0">
                <a:solidFill>
                  <a:srgbClr val="1E2329"/>
                </a:solidFill>
                <a:effectLst/>
                <a:latin typeface="+mn-lt"/>
              </a:rPr>
              <a:t>hoặc</a:t>
            </a:r>
            <a:r>
              <a:rPr lang="vi-VN" sz="2000" b="1" i="0" dirty="0">
                <a:solidFill>
                  <a:srgbClr val="1E2329"/>
                </a:solidFill>
                <a:effectLst/>
                <a:latin typeface="+mn-lt"/>
              </a:rPr>
              <a:t> [Số điện thoại] </a:t>
            </a:r>
            <a:r>
              <a:rPr lang="vi-VN" sz="2000" b="0" i="0" dirty="0">
                <a:solidFill>
                  <a:srgbClr val="1E2329"/>
                </a:solidFill>
                <a:effectLst/>
                <a:latin typeface="+mn-lt"/>
              </a:rPr>
              <a:t>và nhập địa chỉ email/số điện thoại. Sau đó, tạo một mật khẩu an toàn cho tài khoản. </a:t>
            </a:r>
          </a:p>
          <a:p>
            <a:pPr algn="l"/>
            <a:r>
              <a:rPr lang="vi-VN" sz="2000" b="1" i="0" dirty="0">
                <a:solidFill>
                  <a:srgbClr val="1E2329"/>
                </a:solidFill>
                <a:effectLst/>
                <a:latin typeface="+mn-lt"/>
              </a:rPr>
              <a:t>Lưu ý:</a:t>
            </a:r>
            <a:endParaRPr lang="vi-VN" sz="2000" b="0" i="0" dirty="0">
              <a:solidFill>
                <a:srgbClr val="1E2329"/>
              </a:solidFill>
              <a:effectLst/>
              <a:latin typeface="+mn-lt"/>
            </a:endParaRPr>
          </a:p>
          <a:p>
            <a:pPr algn="l">
              <a:buFont typeface="Arial" panose="020B0604020202020204" pitchFamily="34" charset="0"/>
              <a:buChar char="•"/>
            </a:pPr>
            <a:r>
              <a:rPr lang="vi-VN" sz="2000" b="0" i="0" dirty="0">
                <a:solidFill>
                  <a:srgbClr val="1E2329"/>
                </a:solidFill>
                <a:effectLst/>
                <a:latin typeface="+mn-lt"/>
              </a:rPr>
              <a:t>Mật khẩu của bạn phải chứa </a:t>
            </a:r>
            <a:r>
              <a:rPr lang="vi-VN" sz="2000" b="1" i="0" dirty="0">
                <a:solidFill>
                  <a:srgbClr val="1E2329"/>
                </a:solidFill>
                <a:effectLst/>
                <a:latin typeface="+mn-lt"/>
              </a:rPr>
              <a:t>ít nhất 8 ký tự</a:t>
            </a:r>
            <a:r>
              <a:rPr lang="vi-VN" sz="2000" b="0" i="0" dirty="0">
                <a:solidFill>
                  <a:srgbClr val="1E2329"/>
                </a:solidFill>
                <a:effectLst/>
                <a:latin typeface="+mn-lt"/>
              </a:rPr>
              <a:t>, bao gồm một chữ cái viết hoa và một số.</a:t>
            </a:r>
          </a:p>
          <a:p>
            <a:pPr algn="l">
              <a:buFont typeface="Arial" panose="020B0604020202020204" pitchFamily="34" charset="0"/>
              <a:buChar char="•"/>
            </a:pPr>
            <a:r>
              <a:rPr lang="vi-VN" sz="2000" b="0" i="0" dirty="0">
                <a:solidFill>
                  <a:srgbClr val="1E2329"/>
                </a:solidFill>
                <a:effectLst/>
                <a:latin typeface="+mn-lt"/>
              </a:rPr>
              <a:t>Nếu bạn được một người bạn giới thiệu đăng ký trên Binance, hãy nhớ điền ID giới thiệu (không bắt buộc).</a:t>
            </a:r>
          </a:p>
          <a:p>
            <a:pPr algn="l"/>
            <a:r>
              <a:rPr lang="vi-VN" sz="2000" b="0" i="0" dirty="0">
                <a:solidFill>
                  <a:srgbClr val="1E2329"/>
                </a:solidFill>
                <a:effectLst/>
                <a:latin typeface="+mn-lt"/>
              </a:rPr>
              <a:t>Đọc và đồng ý với Điều khoản dịch vụ và Chính sách quyền riêng tư rồi nhấn vào</a:t>
            </a:r>
            <a:r>
              <a:rPr lang="vi-VN" sz="2000" b="1" i="0" dirty="0">
                <a:solidFill>
                  <a:srgbClr val="1E2329"/>
                </a:solidFill>
                <a:effectLst/>
                <a:latin typeface="+mn-lt"/>
              </a:rPr>
              <a:t> [Tạo tài khoản cá nhân].  </a:t>
            </a:r>
            <a:endParaRPr lang="vi-VN" sz="2000" b="0" i="0" dirty="0">
              <a:solidFill>
                <a:srgbClr val="1E2329"/>
              </a:solidFill>
              <a:effectLst/>
              <a:latin typeface="+mn-lt"/>
            </a:endParaRPr>
          </a:p>
        </p:txBody>
      </p:sp>
      <p:pic>
        <p:nvPicPr>
          <p:cNvPr id="3" name="Picture 6">
            <a:extLst>
              <a:ext uri="{FF2B5EF4-FFF2-40B4-BE49-F238E27FC236}">
                <a16:creationId xmlns:a16="http://schemas.microsoft.com/office/drawing/2014/main" id="{F0D0906A-EBC0-5C00-D867-44C3A7A35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1565" y="726622"/>
            <a:ext cx="4792435" cy="5457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0530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799" y="154525"/>
            <a:ext cx="8369643" cy="461624"/>
          </a:xfrm>
          <a:prstGeom prst="rect">
            <a:avLst/>
          </a:prstGeom>
          <a:noFill/>
          <a:ln>
            <a:noFill/>
          </a:ln>
        </p:spPr>
        <p:txBody>
          <a:bodyPr spcFirstLastPara="1" wrap="square" lIns="91425" tIns="45700" rIns="91425" bIns="45700" anchor="t" anchorCtr="0">
            <a:spAutoFit/>
          </a:bodyPr>
          <a:lstStyle/>
          <a:p>
            <a:pPr algn="l"/>
            <a:r>
              <a:rPr lang="vi-VN" sz="2400" b="1" i="0" dirty="0">
                <a:solidFill>
                  <a:srgbClr val="EAECEF"/>
                </a:solidFill>
                <a:effectLst/>
                <a:latin typeface="+mn-lt"/>
              </a:rPr>
              <a:t>Hướng dẫn cơ bản về giao dịch trên Binance Futures</a:t>
            </a:r>
          </a:p>
        </p:txBody>
      </p:sp>
      <p:sp>
        <p:nvSpPr>
          <p:cNvPr id="101" name="Google Shape;101;p3"/>
          <p:cNvSpPr txBox="1"/>
          <p:nvPr/>
        </p:nvSpPr>
        <p:spPr>
          <a:xfrm>
            <a:off x="138645" y="761032"/>
            <a:ext cx="8701949" cy="4230424"/>
          </a:xfrm>
          <a:prstGeom prst="rect">
            <a:avLst/>
          </a:prstGeom>
          <a:noFill/>
          <a:ln>
            <a:noFill/>
          </a:ln>
        </p:spPr>
        <p:txBody>
          <a:bodyPr spcFirstLastPara="1" wrap="square" lIns="91425" tIns="91425" rIns="91425" bIns="91425" anchor="t" anchorCtr="0">
            <a:noAutofit/>
          </a:bodyPr>
          <a:lstStyle/>
          <a:p>
            <a:pPr algn="l"/>
            <a:r>
              <a:rPr lang="vi-VN" sz="2000" b="0" i="0" dirty="0">
                <a:solidFill>
                  <a:schemeClr val="tx1"/>
                </a:solidFill>
                <a:effectLst/>
                <a:latin typeface="+mn-lt"/>
              </a:rPr>
              <a:t>3. [Bảng hoạt động giao dịch] cho phép bạn theo dõi hoạt động giao dịch Hợp đồng Tương lai của mình. Bạn có thể chuyển đổi giữa các tab để xem trạng thái hiện tại của vị thế, cũng như các lệnh hiện đang mở và đã thực hiện trước đó của bạn. Bạn cũng có thể xem toàn bộ lịch sử giao dịch và giao dịch trong một khoảng thời gian nhất định.</a:t>
            </a:r>
          </a:p>
        </p:txBody>
      </p:sp>
      <p:pic>
        <p:nvPicPr>
          <p:cNvPr id="28674" name="Picture 2">
            <a:extLst>
              <a:ext uri="{FF2B5EF4-FFF2-40B4-BE49-F238E27FC236}">
                <a16:creationId xmlns:a16="http://schemas.microsoft.com/office/drawing/2014/main" id="{35590F9C-8CF7-861E-9BAC-244C61D5DF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487827"/>
            <a:ext cx="9144000" cy="3535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03172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799" y="154525"/>
            <a:ext cx="8369643" cy="461624"/>
          </a:xfrm>
          <a:prstGeom prst="rect">
            <a:avLst/>
          </a:prstGeom>
          <a:noFill/>
          <a:ln>
            <a:noFill/>
          </a:ln>
        </p:spPr>
        <p:txBody>
          <a:bodyPr spcFirstLastPara="1" wrap="square" lIns="91425" tIns="45700" rIns="91425" bIns="45700" anchor="t" anchorCtr="0">
            <a:spAutoFit/>
          </a:bodyPr>
          <a:lstStyle/>
          <a:p>
            <a:pPr algn="l"/>
            <a:r>
              <a:rPr lang="vi-VN" sz="2400" b="1" i="0" dirty="0">
                <a:solidFill>
                  <a:srgbClr val="EAECEF"/>
                </a:solidFill>
                <a:effectLst/>
                <a:latin typeface="+mn-lt"/>
              </a:rPr>
              <a:t>Hướng dẫn cơ bản về giao dịch trên Binance Futures</a:t>
            </a:r>
          </a:p>
        </p:txBody>
      </p:sp>
      <p:sp>
        <p:nvSpPr>
          <p:cNvPr id="101" name="Google Shape;101;p3"/>
          <p:cNvSpPr txBox="1"/>
          <p:nvPr/>
        </p:nvSpPr>
        <p:spPr>
          <a:xfrm>
            <a:off x="138645" y="761032"/>
            <a:ext cx="8701949" cy="4230424"/>
          </a:xfrm>
          <a:prstGeom prst="rect">
            <a:avLst/>
          </a:prstGeom>
          <a:noFill/>
          <a:ln>
            <a:noFill/>
          </a:ln>
        </p:spPr>
        <p:txBody>
          <a:bodyPr spcFirstLastPara="1" wrap="square" lIns="91425" tIns="91425" rIns="91425" bIns="91425" anchor="t" anchorCtr="0">
            <a:noAutofit/>
          </a:bodyPr>
          <a:lstStyle/>
          <a:p>
            <a:pPr algn="l"/>
            <a:r>
              <a:rPr lang="vi-VN" sz="2000" b="0" i="0" dirty="0">
                <a:solidFill>
                  <a:schemeClr val="tx1"/>
                </a:solidFill>
                <a:effectLst/>
                <a:latin typeface="BinancePlex"/>
              </a:rPr>
              <a:t>Phần này cũng là nơi bạn có thể theo dõi vị thế của mình trong </a:t>
            </a:r>
            <a:r>
              <a:rPr lang="vi-VN" sz="2000" b="0" i="0" u="sng" dirty="0">
                <a:solidFill>
                  <a:schemeClr val="tx1"/>
                </a:solidFill>
                <a:effectLst/>
                <a:latin typeface="BinancePlex"/>
                <a:hlinkClick r:id="rId4">
                  <a:extLst>
                    <a:ext uri="{A12FA001-AC4F-418D-AE19-62706E023703}">
                      <ahyp:hlinkClr xmlns:ahyp="http://schemas.microsoft.com/office/drawing/2018/hyperlinkcolor" val="tx"/>
                    </a:ext>
                  </a:extLst>
                </a:hlinkClick>
              </a:rPr>
              <a:t>hàng đợi tự động gỡ bỏ đòn bẩy</a:t>
            </a:r>
            <a:r>
              <a:rPr lang="vi-VN" sz="2000" b="0" i="0" dirty="0">
                <a:solidFill>
                  <a:schemeClr val="tx1"/>
                </a:solidFill>
                <a:effectLst/>
                <a:latin typeface="BinancePlex"/>
              </a:rPr>
              <a:t> dưới ADL. Bạn cần đặc biệt chú ý điều này trong thời kỳ thị trường đang có </a:t>
            </a:r>
            <a:r>
              <a:rPr lang="vi-VN" sz="2000" b="0" i="0" u="sng" dirty="0">
                <a:solidFill>
                  <a:schemeClr val="tx1"/>
                </a:solidFill>
                <a:effectLst/>
                <a:latin typeface="BinancePlex"/>
                <a:hlinkClick r:id="rId5">
                  <a:extLst>
                    <a:ext uri="{A12FA001-AC4F-418D-AE19-62706E023703}">
                      <ahyp:hlinkClr xmlns:ahyp="http://schemas.microsoft.com/office/drawing/2018/hyperlinkcolor" val="tx"/>
                    </a:ext>
                  </a:extLst>
                </a:hlinkClick>
              </a:rPr>
              <a:t>biến động</a:t>
            </a:r>
            <a:r>
              <a:rPr lang="vi-VN" sz="2000" b="0" i="0" dirty="0">
                <a:solidFill>
                  <a:schemeClr val="tx1"/>
                </a:solidFill>
                <a:effectLst/>
                <a:latin typeface="BinancePlex"/>
              </a:rPr>
              <a:t> lớn.</a:t>
            </a:r>
            <a:endParaRPr lang="vi-VN" sz="2000" b="0" i="0" dirty="0">
              <a:solidFill>
                <a:schemeClr val="tx1"/>
              </a:solidFill>
              <a:effectLst/>
              <a:latin typeface="+mn-lt"/>
            </a:endParaRPr>
          </a:p>
        </p:txBody>
      </p:sp>
      <p:pic>
        <p:nvPicPr>
          <p:cNvPr id="28674" name="Picture 2">
            <a:extLst>
              <a:ext uri="{FF2B5EF4-FFF2-40B4-BE49-F238E27FC236}">
                <a16:creationId xmlns:a16="http://schemas.microsoft.com/office/drawing/2014/main" id="{35590F9C-8CF7-861E-9BAC-244C61D5DF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207741"/>
            <a:ext cx="9144000" cy="3815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5102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799" y="154525"/>
            <a:ext cx="8369643" cy="461624"/>
          </a:xfrm>
          <a:prstGeom prst="rect">
            <a:avLst/>
          </a:prstGeom>
          <a:noFill/>
          <a:ln>
            <a:noFill/>
          </a:ln>
        </p:spPr>
        <p:txBody>
          <a:bodyPr spcFirstLastPara="1" wrap="square" lIns="91425" tIns="45700" rIns="91425" bIns="45700" anchor="t" anchorCtr="0">
            <a:spAutoFit/>
          </a:bodyPr>
          <a:lstStyle/>
          <a:p>
            <a:pPr algn="l"/>
            <a:r>
              <a:rPr lang="vi-VN" sz="2400" b="1" i="0" dirty="0">
                <a:solidFill>
                  <a:srgbClr val="EAECEF"/>
                </a:solidFill>
                <a:effectLst/>
                <a:latin typeface="+mn-lt"/>
              </a:rPr>
              <a:t>Hướng dẫn cơ bản về giao dịch trên Binance Futures</a:t>
            </a:r>
          </a:p>
        </p:txBody>
      </p:sp>
      <p:sp>
        <p:nvSpPr>
          <p:cNvPr id="101" name="Google Shape;101;p3"/>
          <p:cNvSpPr txBox="1"/>
          <p:nvPr/>
        </p:nvSpPr>
        <p:spPr>
          <a:xfrm>
            <a:off x="138646" y="761032"/>
            <a:ext cx="4491020" cy="4230424"/>
          </a:xfrm>
          <a:prstGeom prst="rect">
            <a:avLst/>
          </a:prstGeom>
          <a:noFill/>
          <a:ln>
            <a:noFill/>
          </a:ln>
        </p:spPr>
        <p:txBody>
          <a:bodyPr spcFirstLastPara="1" wrap="square" lIns="91425" tIns="91425" rIns="91425" bIns="91425" anchor="t" anchorCtr="0">
            <a:noAutofit/>
          </a:bodyPr>
          <a:lstStyle/>
          <a:p>
            <a:pPr algn="l"/>
            <a:r>
              <a:rPr lang="vi-VN" sz="2000" b="0" i="0" dirty="0">
                <a:solidFill>
                  <a:schemeClr val="tx1"/>
                </a:solidFill>
                <a:effectLst/>
                <a:latin typeface="+mn-lt"/>
              </a:rPr>
              <a:t>4. Trong phần [Tổng quan về ký quỹ], bạn có thể xem tài sản hiện có của mình, chuyển và mua thêm tiền mã hóa. </a:t>
            </a:r>
          </a:p>
          <a:p>
            <a:pPr algn="l"/>
            <a:endParaRPr lang="vi-VN" sz="2000" dirty="0">
              <a:solidFill>
                <a:schemeClr val="tx1"/>
              </a:solidFill>
              <a:latin typeface="+mn-lt"/>
            </a:endParaRPr>
          </a:p>
          <a:p>
            <a:pPr algn="l"/>
            <a:r>
              <a:rPr lang="vi-VN" sz="2000" b="0" i="0" dirty="0">
                <a:solidFill>
                  <a:schemeClr val="tx1"/>
                </a:solidFill>
                <a:effectLst/>
                <a:latin typeface="+mn-lt"/>
              </a:rPr>
              <a:t>Đây cũng là nơi bạn có thể xem các thông tin liên quan đến hợp đồng hiện tại và các vị thế của mình. Hãy đảm bảo bạn luôn theo dõi </a:t>
            </a:r>
            <a:r>
              <a:rPr lang="vi-VN" sz="2000" b="0" i="1" dirty="0">
                <a:solidFill>
                  <a:schemeClr val="tx1"/>
                </a:solidFill>
                <a:effectLst/>
                <a:latin typeface="+mn-lt"/>
              </a:rPr>
              <a:t>tỷ lệ ký quỹ</a:t>
            </a:r>
            <a:r>
              <a:rPr lang="vi-VN" sz="2000" b="0" i="0" dirty="0">
                <a:solidFill>
                  <a:schemeClr val="tx1"/>
                </a:solidFill>
                <a:effectLst/>
                <a:latin typeface="+mn-lt"/>
              </a:rPr>
              <a:t> để ngăn ngừa thanh lý.</a:t>
            </a:r>
          </a:p>
          <a:p>
            <a:pPr algn="l"/>
            <a:endParaRPr lang="vi-VN" sz="2000" dirty="0">
              <a:solidFill>
                <a:schemeClr val="tx1"/>
              </a:solidFill>
              <a:latin typeface="+mn-lt"/>
            </a:endParaRPr>
          </a:p>
          <a:p>
            <a:pPr algn="l"/>
            <a:r>
              <a:rPr lang="vi-VN" sz="2000" b="0" i="0" dirty="0">
                <a:solidFill>
                  <a:schemeClr val="tx1"/>
                </a:solidFill>
                <a:effectLst/>
                <a:latin typeface="+mn-lt"/>
              </a:rPr>
              <a:t> </a:t>
            </a:r>
          </a:p>
          <a:p>
            <a:pPr algn="l"/>
            <a:r>
              <a:rPr lang="vi-VN" sz="2000" b="0" i="0" dirty="0">
                <a:solidFill>
                  <a:schemeClr val="tx1"/>
                </a:solidFill>
                <a:effectLst/>
                <a:latin typeface="+mn-lt"/>
              </a:rPr>
              <a:t>Khi nhấn vào [Chuyển], bạn có thể chuyển tiền qua lại giữa Ví Futures và phần còn lại của hệ sinh thái Binance.</a:t>
            </a:r>
          </a:p>
        </p:txBody>
      </p:sp>
      <p:pic>
        <p:nvPicPr>
          <p:cNvPr id="30722" name="Picture 2">
            <a:extLst>
              <a:ext uri="{FF2B5EF4-FFF2-40B4-BE49-F238E27FC236}">
                <a16:creationId xmlns:a16="http://schemas.microsoft.com/office/drawing/2014/main" id="{3CB1C47D-553F-53C4-A046-BC5B901CE1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9666" y="761032"/>
            <a:ext cx="4538800" cy="5540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15715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799" y="154525"/>
            <a:ext cx="8369643" cy="461624"/>
          </a:xfrm>
          <a:prstGeom prst="rect">
            <a:avLst/>
          </a:prstGeom>
          <a:noFill/>
          <a:ln>
            <a:noFill/>
          </a:ln>
        </p:spPr>
        <p:txBody>
          <a:bodyPr spcFirstLastPara="1" wrap="square" lIns="91425" tIns="45700" rIns="91425" bIns="45700" anchor="t" anchorCtr="0">
            <a:spAutoFit/>
          </a:bodyPr>
          <a:lstStyle/>
          <a:p>
            <a:pPr algn="l"/>
            <a:r>
              <a:rPr lang="vi-VN" sz="2400" b="1" i="0" dirty="0">
                <a:solidFill>
                  <a:srgbClr val="EAECEF"/>
                </a:solidFill>
                <a:effectLst/>
                <a:latin typeface="+mn-lt"/>
              </a:rPr>
              <a:t>Hướng dẫn cơ bản về giao dịch trên Binance Futures</a:t>
            </a:r>
          </a:p>
        </p:txBody>
      </p:sp>
      <p:sp>
        <p:nvSpPr>
          <p:cNvPr id="101" name="Google Shape;101;p3"/>
          <p:cNvSpPr txBox="1"/>
          <p:nvPr/>
        </p:nvSpPr>
        <p:spPr>
          <a:xfrm>
            <a:off x="138646" y="761032"/>
            <a:ext cx="4491020" cy="5046644"/>
          </a:xfrm>
          <a:prstGeom prst="rect">
            <a:avLst/>
          </a:prstGeom>
          <a:noFill/>
          <a:ln>
            <a:noFill/>
          </a:ln>
        </p:spPr>
        <p:txBody>
          <a:bodyPr spcFirstLastPara="1" wrap="square" lIns="91425" tIns="91425" rIns="91425" bIns="91425" anchor="t" anchorCtr="0">
            <a:noAutofit/>
          </a:bodyPr>
          <a:lstStyle/>
          <a:p>
            <a:pPr algn="l"/>
            <a:r>
              <a:rPr lang="vi-VN" sz="2000" b="0" i="0" dirty="0">
                <a:solidFill>
                  <a:schemeClr val="tx1"/>
                </a:solidFill>
                <a:effectLst/>
                <a:latin typeface="+mn-lt"/>
              </a:rPr>
              <a:t>5. Trường [Nhập lệnh] là nơi bạn sẽ nhập các lệnh Mua/Long và Bán/Short. </a:t>
            </a:r>
          </a:p>
          <a:p>
            <a:pPr algn="l"/>
            <a:endParaRPr lang="vi-VN" sz="2000" dirty="0">
              <a:solidFill>
                <a:schemeClr val="tx1"/>
              </a:solidFill>
              <a:latin typeface="+mn-lt"/>
            </a:endParaRPr>
          </a:p>
          <a:p>
            <a:pPr algn="l"/>
            <a:r>
              <a:rPr lang="vi-VN" sz="2000" b="0" i="0" dirty="0">
                <a:solidFill>
                  <a:schemeClr val="tx1"/>
                </a:solidFill>
                <a:effectLst/>
                <a:latin typeface="+mn-lt"/>
              </a:rPr>
              <a:t>Bạn có thể tìm thấy giải thích chi tiết về các loại lệnh có sẵn ở các phần sau của bài viết này. </a:t>
            </a:r>
          </a:p>
          <a:p>
            <a:pPr algn="l"/>
            <a:endParaRPr lang="vi-VN" sz="2000" dirty="0">
              <a:solidFill>
                <a:schemeClr val="tx1"/>
              </a:solidFill>
              <a:latin typeface="+mn-lt"/>
            </a:endParaRPr>
          </a:p>
          <a:p>
            <a:pPr algn="l"/>
            <a:r>
              <a:rPr lang="vi-VN" sz="2000" b="0" i="0" dirty="0">
                <a:solidFill>
                  <a:schemeClr val="tx1"/>
                </a:solidFill>
                <a:effectLst/>
                <a:latin typeface="+mn-lt"/>
              </a:rPr>
              <a:t>Bạn cũng có thể chuyển đổi giữa Cross Margin và </a:t>
            </a:r>
            <a:r>
              <a:rPr lang="vi-VN" sz="2000" b="0" i="0" u="sng" dirty="0">
                <a:solidFill>
                  <a:schemeClr val="tx1"/>
                </a:solidFill>
                <a:effectLst/>
                <a:latin typeface="+mn-lt"/>
                <a:hlinkClick r:id="rId4">
                  <a:extLst>
                    <a:ext uri="{A12FA001-AC4F-418D-AE19-62706E023703}">
                      <ahyp:hlinkClr xmlns:ahyp="http://schemas.microsoft.com/office/drawing/2018/hyperlinkcolor" val="tx"/>
                    </a:ext>
                  </a:extLst>
                </a:hlinkClick>
              </a:rPr>
              <a:t>Isolated Margin</a:t>
            </a:r>
            <a:r>
              <a:rPr lang="vi-VN" sz="2000" b="0" i="0" dirty="0">
                <a:solidFill>
                  <a:schemeClr val="tx1"/>
                </a:solidFill>
                <a:effectLst/>
                <a:latin typeface="+mn-lt"/>
              </a:rPr>
              <a:t> ở đầu chế độ xem. Nếu bạn muốn điều chỉnh đòn bẩy, hãy nhấp vào mức đòn bẩy hiện tại của bạn (theo mặc định là 20x).</a:t>
            </a:r>
          </a:p>
        </p:txBody>
      </p:sp>
      <p:pic>
        <p:nvPicPr>
          <p:cNvPr id="32770" name="Picture 2">
            <a:extLst>
              <a:ext uri="{FF2B5EF4-FFF2-40B4-BE49-F238E27FC236}">
                <a16:creationId xmlns:a16="http://schemas.microsoft.com/office/drawing/2014/main" id="{250C3935-B9FC-56AF-41E1-5D02B9C291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9703" y="761032"/>
            <a:ext cx="4275137" cy="5557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81785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799" y="154525"/>
            <a:ext cx="8369643" cy="461624"/>
          </a:xfrm>
          <a:prstGeom prst="rect">
            <a:avLst/>
          </a:prstGeom>
          <a:noFill/>
          <a:ln>
            <a:noFill/>
          </a:ln>
        </p:spPr>
        <p:txBody>
          <a:bodyPr spcFirstLastPara="1" wrap="square" lIns="91425" tIns="45700" rIns="91425" bIns="45700" anchor="t" anchorCtr="0">
            <a:spAutoFit/>
          </a:bodyPr>
          <a:lstStyle/>
          <a:p>
            <a:pPr algn="l"/>
            <a:r>
              <a:rPr lang="vi-VN" sz="2400" b="1" i="0" dirty="0">
                <a:solidFill>
                  <a:srgbClr val="EAECEF"/>
                </a:solidFill>
                <a:effectLst/>
                <a:latin typeface="+mn-lt"/>
              </a:rPr>
              <a:t>Hướng dẫn cơ bản về giao dịch trên Binance Futures</a:t>
            </a:r>
          </a:p>
        </p:txBody>
      </p:sp>
      <p:sp>
        <p:nvSpPr>
          <p:cNvPr id="101" name="Google Shape;101;p3"/>
          <p:cNvSpPr txBox="1"/>
          <p:nvPr/>
        </p:nvSpPr>
        <p:spPr>
          <a:xfrm>
            <a:off x="138646" y="761032"/>
            <a:ext cx="4491020" cy="5046644"/>
          </a:xfrm>
          <a:prstGeom prst="rect">
            <a:avLst/>
          </a:prstGeom>
          <a:noFill/>
          <a:ln>
            <a:noFill/>
          </a:ln>
        </p:spPr>
        <p:txBody>
          <a:bodyPr spcFirstLastPara="1" wrap="square" lIns="91425" tIns="91425" rIns="91425" bIns="91425" anchor="t" anchorCtr="0">
            <a:noAutofit/>
          </a:bodyPr>
          <a:lstStyle/>
          <a:p>
            <a:pPr algn="l"/>
            <a:r>
              <a:rPr lang="vi-VN" sz="2000" b="0" i="0" dirty="0">
                <a:solidFill>
                  <a:schemeClr val="tx1"/>
                </a:solidFill>
                <a:effectLst/>
                <a:latin typeface="+mn-lt"/>
              </a:rPr>
              <a:t>Trong tất cả các mô-đun/phần này, bạn có thể thay đổi kích thước thành phần theo ý thích. </a:t>
            </a:r>
          </a:p>
          <a:p>
            <a:pPr algn="l"/>
            <a:endParaRPr lang="vi-VN" sz="2000" dirty="0">
              <a:solidFill>
                <a:schemeClr val="tx1"/>
              </a:solidFill>
              <a:latin typeface="+mn-lt"/>
            </a:endParaRPr>
          </a:p>
          <a:p>
            <a:pPr algn="l"/>
            <a:r>
              <a:rPr lang="vi-VN" sz="2000" b="0" i="0" dirty="0">
                <a:solidFill>
                  <a:schemeClr val="tx1"/>
                </a:solidFill>
                <a:effectLst/>
                <a:latin typeface="+mn-lt"/>
              </a:rPr>
              <a:t>Bất cứ khi nào bạn nhìn thấy mũi tên ở góc dưới cùng bên phải của mô-đun, bạn có thể kéo mũi tên đó vào bố cục bạn ưa thích. </a:t>
            </a:r>
          </a:p>
          <a:p>
            <a:pPr algn="l"/>
            <a:endParaRPr lang="vi-VN" sz="2000" dirty="0">
              <a:solidFill>
                <a:schemeClr val="tx1"/>
              </a:solidFill>
              <a:latin typeface="+mn-lt"/>
            </a:endParaRPr>
          </a:p>
          <a:p>
            <a:pPr algn="l"/>
            <a:r>
              <a:rPr lang="vi-VN" sz="2000" b="0" i="0" dirty="0">
                <a:solidFill>
                  <a:schemeClr val="tx1"/>
                </a:solidFill>
                <a:effectLst/>
                <a:latin typeface="+mn-lt"/>
              </a:rPr>
              <a:t>Bằng cách này, bạn có thể dễ dàng tạo giao diện tùy chỉnh của riêng mình.</a:t>
            </a:r>
          </a:p>
        </p:txBody>
      </p:sp>
      <p:pic>
        <p:nvPicPr>
          <p:cNvPr id="34818" name="Picture 2">
            <a:extLst>
              <a:ext uri="{FF2B5EF4-FFF2-40B4-BE49-F238E27FC236}">
                <a16:creationId xmlns:a16="http://schemas.microsoft.com/office/drawing/2014/main" id="{4CC16F32-57F4-B990-D4F5-50AB70987C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1" y="761031"/>
            <a:ext cx="4572000" cy="5565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823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799" y="154525"/>
            <a:ext cx="8369643" cy="461624"/>
          </a:xfrm>
          <a:prstGeom prst="rect">
            <a:avLst/>
          </a:prstGeom>
          <a:noFill/>
          <a:ln>
            <a:noFill/>
          </a:ln>
        </p:spPr>
        <p:txBody>
          <a:bodyPr spcFirstLastPara="1" wrap="square" lIns="91425" tIns="45700" rIns="91425" bIns="45700" anchor="t" anchorCtr="0">
            <a:spAutoFit/>
          </a:bodyPr>
          <a:lstStyle/>
          <a:p>
            <a:pPr algn="l"/>
            <a:r>
              <a:rPr lang="vi-VN" sz="2400" b="1" i="0" dirty="0">
                <a:solidFill>
                  <a:srgbClr val="EAECEF"/>
                </a:solidFill>
                <a:effectLst/>
                <a:latin typeface="+mn-lt"/>
              </a:rPr>
              <a:t>Hướng dẫn cơ bản về giao dịch trên Binance Futures</a:t>
            </a:r>
          </a:p>
        </p:txBody>
      </p:sp>
      <p:sp>
        <p:nvSpPr>
          <p:cNvPr id="101" name="Google Shape;101;p3"/>
          <p:cNvSpPr txBox="1"/>
          <p:nvPr/>
        </p:nvSpPr>
        <p:spPr>
          <a:xfrm>
            <a:off x="138646" y="761032"/>
            <a:ext cx="9005354" cy="5046644"/>
          </a:xfrm>
          <a:prstGeom prst="rect">
            <a:avLst/>
          </a:prstGeom>
          <a:noFill/>
          <a:ln>
            <a:noFill/>
          </a:ln>
        </p:spPr>
        <p:txBody>
          <a:bodyPr spcFirstLastPara="1" wrap="square" lIns="91425" tIns="91425" rIns="91425" bIns="91425" anchor="t" anchorCtr="0">
            <a:noAutofit/>
          </a:bodyPr>
          <a:lstStyle/>
          <a:p>
            <a:pPr algn="l"/>
            <a:r>
              <a:rPr lang="en-US" sz="2000" b="1" i="0" dirty="0" err="1">
                <a:solidFill>
                  <a:schemeClr val="tx1"/>
                </a:solidFill>
                <a:effectLst/>
                <a:latin typeface="+mn-lt"/>
              </a:rPr>
              <a:t>Cách</a:t>
            </a:r>
            <a:r>
              <a:rPr lang="en-US" sz="2000" b="1" i="0" dirty="0">
                <a:solidFill>
                  <a:schemeClr val="tx1"/>
                </a:solidFill>
                <a:effectLst/>
                <a:latin typeface="+mn-lt"/>
              </a:rPr>
              <a:t> </a:t>
            </a:r>
            <a:r>
              <a:rPr lang="en-US" sz="2000" b="1" i="0" dirty="0" err="1">
                <a:solidFill>
                  <a:schemeClr val="tx1"/>
                </a:solidFill>
                <a:effectLst/>
                <a:latin typeface="+mn-lt"/>
              </a:rPr>
              <a:t>điều</a:t>
            </a:r>
            <a:r>
              <a:rPr lang="en-US" sz="2000" b="1" i="0" dirty="0">
                <a:solidFill>
                  <a:schemeClr val="tx1"/>
                </a:solidFill>
                <a:effectLst/>
                <a:latin typeface="+mn-lt"/>
              </a:rPr>
              <a:t> </a:t>
            </a:r>
            <a:r>
              <a:rPr lang="en-US" sz="2000" b="1" i="0" dirty="0" err="1">
                <a:solidFill>
                  <a:schemeClr val="tx1"/>
                </a:solidFill>
                <a:effectLst/>
                <a:latin typeface="+mn-lt"/>
              </a:rPr>
              <a:t>chỉnh</a:t>
            </a:r>
            <a:r>
              <a:rPr lang="en-US" sz="2000" b="1" i="0" dirty="0">
                <a:solidFill>
                  <a:schemeClr val="tx1"/>
                </a:solidFill>
                <a:effectLst/>
                <a:latin typeface="+mn-lt"/>
              </a:rPr>
              <a:t> </a:t>
            </a:r>
            <a:r>
              <a:rPr lang="en-US" sz="2000" b="1" i="0" dirty="0" err="1">
                <a:solidFill>
                  <a:schemeClr val="tx1"/>
                </a:solidFill>
                <a:effectLst/>
                <a:latin typeface="+mn-lt"/>
              </a:rPr>
              <a:t>đòn</a:t>
            </a:r>
            <a:r>
              <a:rPr lang="en-US" sz="2000" b="1" i="0" dirty="0">
                <a:solidFill>
                  <a:schemeClr val="tx1"/>
                </a:solidFill>
                <a:effectLst/>
                <a:latin typeface="+mn-lt"/>
              </a:rPr>
              <a:t> </a:t>
            </a:r>
            <a:r>
              <a:rPr lang="en-US" sz="2000" b="1" i="0" dirty="0" err="1">
                <a:solidFill>
                  <a:schemeClr val="tx1"/>
                </a:solidFill>
                <a:effectLst/>
                <a:latin typeface="+mn-lt"/>
              </a:rPr>
              <a:t>bẩy</a:t>
            </a:r>
            <a:r>
              <a:rPr lang="en-US" sz="2000" b="1" i="0" dirty="0">
                <a:solidFill>
                  <a:schemeClr val="tx1"/>
                </a:solidFill>
                <a:effectLst/>
                <a:latin typeface="+mn-lt"/>
              </a:rPr>
              <a:t> </a:t>
            </a:r>
            <a:r>
              <a:rPr lang="en-US" sz="2000" b="1" i="0" dirty="0" err="1">
                <a:solidFill>
                  <a:schemeClr val="tx1"/>
                </a:solidFill>
                <a:effectLst/>
                <a:latin typeface="+mn-lt"/>
              </a:rPr>
              <a:t>của</a:t>
            </a:r>
            <a:r>
              <a:rPr lang="en-US" sz="2000" b="1" i="0" dirty="0">
                <a:solidFill>
                  <a:schemeClr val="tx1"/>
                </a:solidFill>
                <a:effectLst/>
                <a:latin typeface="+mn-lt"/>
              </a:rPr>
              <a:t> </a:t>
            </a:r>
            <a:r>
              <a:rPr lang="en-US" sz="2000" b="1" i="0" dirty="0" err="1">
                <a:solidFill>
                  <a:schemeClr val="tx1"/>
                </a:solidFill>
                <a:effectLst/>
                <a:latin typeface="+mn-lt"/>
              </a:rPr>
              <a:t>bạn</a:t>
            </a:r>
            <a:endParaRPr lang="en-US" sz="2000" b="1" i="0" dirty="0">
              <a:solidFill>
                <a:schemeClr val="tx1"/>
              </a:solidFill>
              <a:effectLst/>
              <a:latin typeface="+mn-lt"/>
            </a:endParaRPr>
          </a:p>
          <a:p>
            <a:pPr algn="l"/>
            <a:r>
              <a:rPr lang="en-US" sz="2000" b="0" i="0" dirty="0" err="1">
                <a:solidFill>
                  <a:schemeClr val="tx1"/>
                </a:solidFill>
                <a:effectLst/>
                <a:latin typeface="+mn-lt"/>
              </a:rPr>
              <a:t>Binance</a:t>
            </a:r>
            <a:r>
              <a:rPr lang="en-US" sz="2000" b="0" i="0" dirty="0">
                <a:solidFill>
                  <a:schemeClr val="tx1"/>
                </a:solidFill>
                <a:effectLst/>
                <a:latin typeface="+mn-lt"/>
              </a:rPr>
              <a:t> Futures </a:t>
            </a:r>
            <a:r>
              <a:rPr lang="en-US" sz="2000" b="0" i="0" dirty="0" err="1">
                <a:solidFill>
                  <a:schemeClr val="tx1"/>
                </a:solidFill>
                <a:effectLst/>
                <a:latin typeface="+mn-lt"/>
              </a:rPr>
              <a:t>cho</a:t>
            </a:r>
            <a:r>
              <a:rPr lang="en-US" sz="2000" b="0" i="0" dirty="0">
                <a:solidFill>
                  <a:schemeClr val="tx1"/>
                </a:solidFill>
                <a:effectLst/>
                <a:latin typeface="+mn-lt"/>
              </a:rPr>
              <a:t> </a:t>
            </a:r>
            <a:r>
              <a:rPr lang="en-US" sz="2000" b="0" i="0" dirty="0" err="1">
                <a:solidFill>
                  <a:schemeClr val="tx1"/>
                </a:solidFill>
                <a:effectLst/>
                <a:latin typeface="+mn-lt"/>
              </a:rPr>
              <a:t>phép</a:t>
            </a:r>
            <a:r>
              <a:rPr lang="en-US" sz="2000" b="0" i="0" dirty="0">
                <a:solidFill>
                  <a:schemeClr val="tx1"/>
                </a:solidFill>
                <a:effectLst/>
                <a:latin typeface="+mn-lt"/>
              </a:rPr>
              <a:t> </a:t>
            </a:r>
            <a:r>
              <a:rPr lang="en-US" sz="2000" b="0" i="0" dirty="0" err="1">
                <a:solidFill>
                  <a:schemeClr val="tx1"/>
                </a:solidFill>
                <a:effectLst/>
                <a:latin typeface="+mn-lt"/>
              </a:rPr>
              <a:t>bạn</a:t>
            </a:r>
            <a:r>
              <a:rPr lang="en-US" sz="2000" b="0" i="0" dirty="0">
                <a:solidFill>
                  <a:schemeClr val="tx1"/>
                </a:solidFill>
                <a:effectLst/>
                <a:latin typeface="+mn-lt"/>
              </a:rPr>
              <a:t> </a:t>
            </a:r>
            <a:r>
              <a:rPr lang="en-US" sz="2000" b="0" i="0" dirty="0" err="1">
                <a:solidFill>
                  <a:schemeClr val="tx1"/>
                </a:solidFill>
                <a:effectLst/>
                <a:latin typeface="+mn-lt"/>
              </a:rPr>
              <a:t>điều</a:t>
            </a:r>
            <a:r>
              <a:rPr lang="en-US" sz="2000" b="0" i="0" dirty="0">
                <a:solidFill>
                  <a:schemeClr val="tx1"/>
                </a:solidFill>
                <a:effectLst/>
                <a:latin typeface="+mn-lt"/>
              </a:rPr>
              <a:t> </a:t>
            </a:r>
            <a:r>
              <a:rPr lang="en-US" sz="2000" b="0" i="0" dirty="0" err="1">
                <a:solidFill>
                  <a:schemeClr val="tx1"/>
                </a:solidFill>
                <a:effectLst/>
                <a:latin typeface="+mn-lt"/>
              </a:rPr>
              <a:t>chỉnh</a:t>
            </a:r>
            <a:r>
              <a:rPr lang="en-US" sz="2000" b="0" i="0" dirty="0">
                <a:solidFill>
                  <a:schemeClr val="tx1"/>
                </a:solidFill>
                <a:effectLst/>
                <a:latin typeface="+mn-lt"/>
              </a:rPr>
              <a:t> </a:t>
            </a:r>
            <a:r>
              <a:rPr lang="en-US" sz="2000" b="0" i="0" dirty="0" err="1">
                <a:solidFill>
                  <a:schemeClr val="tx1"/>
                </a:solidFill>
                <a:effectLst/>
                <a:latin typeface="+mn-lt"/>
              </a:rPr>
              <a:t>đòn</a:t>
            </a:r>
            <a:r>
              <a:rPr lang="en-US" sz="2000" b="0" i="0" dirty="0">
                <a:solidFill>
                  <a:schemeClr val="tx1"/>
                </a:solidFill>
                <a:effectLst/>
                <a:latin typeface="+mn-lt"/>
              </a:rPr>
              <a:t> </a:t>
            </a:r>
            <a:r>
              <a:rPr lang="en-US" sz="2000" b="0" i="0" dirty="0" err="1">
                <a:solidFill>
                  <a:schemeClr val="tx1"/>
                </a:solidFill>
                <a:effectLst/>
                <a:latin typeface="+mn-lt"/>
              </a:rPr>
              <a:t>bẩy</a:t>
            </a:r>
            <a:r>
              <a:rPr lang="en-US" sz="2000" b="0" i="0" dirty="0">
                <a:solidFill>
                  <a:schemeClr val="tx1"/>
                </a:solidFill>
                <a:effectLst/>
                <a:latin typeface="+mn-lt"/>
              </a:rPr>
              <a:t> </a:t>
            </a:r>
            <a:r>
              <a:rPr lang="en-US" sz="2000" b="0" i="0" dirty="0" err="1">
                <a:solidFill>
                  <a:schemeClr val="tx1"/>
                </a:solidFill>
                <a:effectLst/>
                <a:latin typeface="+mn-lt"/>
              </a:rPr>
              <a:t>của</a:t>
            </a:r>
            <a:r>
              <a:rPr lang="en-US" sz="2000" b="0" i="0" dirty="0">
                <a:solidFill>
                  <a:schemeClr val="tx1"/>
                </a:solidFill>
                <a:effectLst/>
                <a:latin typeface="+mn-lt"/>
              </a:rPr>
              <a:t> </a:t>
            </a:r>
            <a:r>
              <a:rPr lang="en-US" sz="2000" b="0" i="0" dirty="0" err="1">
                <a:solidFill>
                  <a:schemeClr val="tx1"/>
                </a:solidFill>
                <a:effectLst/>
                <a:latin typeface="+mn-lt"/>
              </a:rPr>
              <a:t>từng</a:t>
            </a:r>
            <a:r>
              <a:rPr lang="en-US" sz="2000" b="0" i="0" dirty="0">
                <a:solidFill>
                  <a:schemeClr val="tx1"/>
                </a:solidFill>
                <a:effectLst/>
                <a:latin typeface="+mn-lt"/>
              </a:rPr>
              <a:t> </a:t>
            </a:r>
            <a:r>
              <a:rPr lang="en-US" sz="2000" b="0" i="0" dirty="0" err="1">
                <a:solidFill>
                  <a:schemeClr val="tx1"/>
                </a:solidFill>
                <a:effectLst/>
                <a:latin typeface="+mn-lt"/>
              </a:rPr>
              <a:t>hợp</a:t>
            </a:r>
            <a:r>
              <a:rPr lang="en-US" sz="2000" b="0" i="0" dirty="0">
                <a:solidFill>
                  <a:schemeClr val="tx1"/>
                </a:solidFill>
                <a:effectLst/>
                <a:latin typeface="+mn-lt"/>
              </a:rPr>
              <a:t> </a:t>
            </a:r>
            <a:r>
              <a:rPr lang="en-US" sz="2000" b="0" i="0" dirty="0" err="1">
                <a:solidFill>
                  <a:schemeClr val="tx1"/>
                </a:solidFill>
                <a:effectLst/>
                <a:latin typeface="+mn-lt"/>
              </a:rPr>
              <a:t>đồng</a:t>
            </a:r>
            <a:r>
              <a:rPr lang="en-US" sz="2000" b="0" i="0" dirty="0">
                <a:solidFill>
                  <a:schemeClr val="tx1"/>
                </a:solidFill>
                <a:effectLst/>
                <a:latin typeface="+mn-lt"/>
              </a:rPr>
              <a:t> </a:t>
            </a:r>
            <a:r>
              <a:rPr lang="en-US" sz="2000" b="0" i="0" dirty="0" err="1">
                <a:solidFill>
                  <a:schemeClr val="tx1"/>
                </a:solidFill>
                <a:effectLst/>
                <a:latin typeface="+mn-lt"/>
              </a:rPr>
              <a:t>theo</a:t>
            </a:r>
            <a:r>
              <a:rPr lang="en-US" sz="2000" b="0" i="0" dirty="0">
                <a:solidFill>
                  <a:schemeClr val="tx1"/>
                </a:solidFill>
                <a:effectLst/>
                <a:latin typeface="+mn-lt"/>
              </a:rPr>
              <a:t> </a:t>
            </a:r>
            <a:r>
              <a:rPr lang="en-US" sz="2000" b="0" i="0" dirty="0" err="1">
                <a:solidFill>
                  <a:schemeClr val="tx1"/>
                </a:solidFill>
                <a:effectLst/>
                <a:latin typeface="+mn-lt"/>
              </a:rPr>
              <a:t>cách</a:t>
            </a:r>
            <a:r>
              <a:rPr lang="en-US" sz="2000" b="0" i="0" dirty="0">
                <a:solidFill>
                  <a:schemeClr val="tx1"/>
                </a:solidFill>
                <a:effectLst/>
                <a:latin typeface="+mn-lt"/>
              </a:rPr>
              <a:t> </a:t>
            </a:r>
            <a:r>
              <a:rPr lang="en-US" sz="2000" b="0" i="0" dirty="0" err="1">
                <a:solidFill>
                  <a:schemeClr val="tx1"/>
                </a:solidFill>
                <a:effectLst/>
                <a:latin typeface="+mn-lt"/>
              </a:rPr>
              <a:t>thủ</a:t>
            </a:r>
            <a:r>
              <a:rPr lang="en-US" sz="2000" b="0" i="0" dirty="0">
                <a:solidFill>
                  <a:schemeClr val="tx1"/>
                </a:solidFill>
                <a:effectLst/>
                <a:latin typeface="+mn-lt"/>
              </a:rPr>
              <a:t> </a:t>
            </a:r>
            <a:r>
              <a:rPr lang="en-US" sz="2000" b="0" i="0" dirty="0" err="1">
                <a:solidFill>
                  <a:schemeClr val="tx1"/>
                </a:solidFill>
                <a:effectLst/>
                <a:latin typeface="+mn-lt"/>
              </a:rPr>
              <a:t>công</a:t>
            </a:r>
            <a:r>
              <a:rPr lang="en-US" sz="2000" b="0" i="0" dirty="0">
                <a:solidFill>
                  <a:schemeClr val="tx1"/>
                </a:solidFill>
                <a:effectLst/>
                <a:latin typeface="+mn-lt"/>
              </a:rPr>
              <a:t>. </a:t>
            </a:r>
            <a:r>
              <a:rPr lang="en-US" sz="2000" b="0" i="0" dirty="0" err="1">
                <a:solidFill>
                  <a:schemeClr val="tx1"/>
                </a:solidFill>
                <a:effectLst/>
                <a:latin typeface="+mn-lt"/>
              </a:rPr>
              <a:t>Để</a:t>
            </a:r>
            <a:r>
              <a:rPr lang="en-US" sz="2000" b="0" i="0" dirty="0">
                <a:solidFill>
                  <a:schemeClr val="tx1"/>
                </a:solidFill>
                <a:effectLst/>
                <a:latin typeface="+mn-lt"/>
              </a:rPr>
              <a:t> </a:t>
            </a:r>
            <a:r>
              <a:rPr lang="en-US" sz="2000" b="0" i="0" dirty="0" err="1">
                <a:solidFill>
                  <a:schemeClr val="tx1"/>
                </a:solidFill>
                <a:effectLst/>
                <a:latin typeface="+mn-lt"/>
              </a:rPr>
              <a:t>chọn</a:t>
            </a:r>
            <a:r>
              <a:rPr lang="en-US" sz="2000" b="0" i="0" dirty="0">
                <a:solidFill>
                  <a:schemeClr val="tx1"/>
                </a:solidFill>
                <a:effectLst/>
                <a:latin typeface="+mn-lt"/>
              </a:rPr>
              <a:t> </a:t>
            </a:r>
            <a:r>
              <a:rPr lang="en-US" sz="2000" b="0" i="0" dirty="0" err="1">
                <a:solidFill>
                  <a:schemeClr val="tx1"/>
                </a:solidFill>
                <a:effectLst/>
                <a:latin typeface="+mn-lt"/>
              </a:rPr>
              <a:t>một</a:t>
            </a:r>
            <a:r>
              <a:rPr lang="en-US" sz="2000" b="0" i="0" dirty="0">
                <a:solidFill>
                  <a:schemeClr val="tx1"/>
                </a:solidFill>
                <a:effectLst/>
                <a:latin typeface="+mn-lt"/>
              </a:rPr>
              <a:t> </a:t>
            </a:r>
            <a:r>
              <a:rPr lang="en-US" sz="2000" b="0" i="0" dirty="0" err="1">
                <a:solidFill>
                  <a:schemeClr val="tx1"/>
                </a:solidFill>
                <a:effectLst/>
                <a:latin typeface="+mn-lt"/>
              </a:rPr>
              <a:t>hợp</a:t>
            </a:r>
            <a:r>
              <a:rPr lang="en-US" sz="2000" b="0" i="0" dirty="0">
                <a:solidFill>
                  <a:schemeClr val="tx1"/>
                </a:solidFill>
                <a:effectLst/>
                <a:latin typeface="+mn-lt"/>
              </a:rPr>
              <a:t> </a:t>
            </a:r>
            <a:r>
              <a:rPr lang="en-US" sz="2000" b="0" i="0" dirty="0" err="1">
                <a:solidFill>
                  <a:schemeClr val="tx1"/>
                </a:solidFill>
                <a:effectLst/>
                <a:latin typeface="+mn-lt"/>
              </a:rPr>
              <a:t>đồng</a:t>
            </a:r>
            <a:r>
              <a:rPr lang="en-US" sz="2000" b="0" i="0" dirty="0">
                <a:solidFill>
                  <a:schemeClr val="tx1"/>
                </a:solidFill>
                <a:effectLst/>
                <a:latin typeface="+mn-lt"/>
              </a:rPr>
              <a:t> </a:t>
            </a:r>
            <a:r>
              <a:rPr lang="en-US" sz="2000" b="0" i="0" dirty="0" err="1">
                <a:solidFill>
                  <a:schemeClr val="tx1"/>
                </a:solidFill>
                <a:effectLst/>
                <a:latin typeface="+mn-lt"/>
              </a:rPr>
              <a:t>cụ</a:t>
            </a:r>
            <a:r>
              <a:rPr lang="en-US" sz="2000" b="0" i="0" dirty="0">
                <a:solidFill>
                  <a:schemeClr val="tx1"/>
                </a:solidFill>
                <a:effectLst/>
                <a:latin typeface="+mn-lt"/>
              </a:rPr>
              <a:t> </a:t>
            </a:r>
            <a:r>
              <a:rPr lang="en-US" sz="2000" b="0" i="0" dirty="0" err="1">
                <a:solidFill>
                  <a:schemeClr val="tx1"/>
                </a:solidFill>
                <a:effectLst/>
                <a:latin typeface="+mn-lt"/>
              </a:rPr>
              <a:t>thể</a:t>
            </a:r>
            <a:r>
              <a:rPr lang="en-US" sz="2000" b="0" i="0" dirty="0">
                <a:solidFill>
                  <a:schemeClr val="tx1"/>
                </a:solidFill>
                <a:effectLst/>
                <a:latin typeface="+mn-lt"/>
              </a:rPr>
              <a:t>, </a:t>
            </a:r>
            <a:r>
              <a:rPr lang="en-US" sz="2000" b="0" i="0" dirty="0" err="1">
                <a:solidFill>
                  <a:schemeClr val="tx1"/>
                </a:solidFill>
                <a:effectLst/>
                <a:latin typeface="+mn-lt"/>
              </a:rPr>
              <a:t>hãy</a:t>
            </a:r>
            <a:r>
              <a:rPr lang="en-US" sz="2000" b="0" i="0" dirty="0">
                <a:solidFill>
                  <a:schemeClr val="tx1"/>
                </a:solidFill>
                <a:effectLst/>
                <a:latin typeface="+mn-lt"/>
              </a:rPr>
              <a:t> </a:t>
            </a:r>
            <a:r>
              <a:rPr lang="en-US" sz="2000" b="0" i="0" dirty="0" err="1">
                <a:solidFill>
                  <a:schemeClr val="tx1"/>
                </a:solidFill>
                <a:effectLst/>
                <a:latin typeface="+mn-lt"/>
              </a:rPr>
              <a:t>chuyển</a:t>
            </a:r>
            <a:r>
              <a:rPr lang="en-US" sz="2000" b="0" i="0" dirty="0">
                <a:solidFill>
                  <a:schemeClr val="tx1"/>
                </a:solidFill>
                <a:effectLst/>
                <a:latin typeface="+mn-lt"/>
              </a:rPr>
              <a:t> </a:t>
            </a:r>
            <a:r>
              <a:rPr lang="en-US" sz="2000" b="0" i="0" dirty="0" err="1">
                <a:solidFill>
                  <a:schemeClr val="tx1"/>
                </a:solidFill>
                <a:effectLst/>
                <a:latin typeface="+mn-lt"/>
              </a:rPr>
              <a:t>đến</a:t>
            </a:r>
            <a:r>
              <a:rPr lang="en-US" sz="2000" b="0" i="0" dirty="0">
                <a:solidFill>
                  <a:schemeClr val="tx1"/>
                </a:solidFill>
                <a:effectLst/>
                <a:latin typeface="+mn-lt"/>
              </a:rPr>
              <a:t> </a:t>
            </a:r>
            <a:r>
              <a:rPr lang="en-US" sz="2000" b="0" i="0" dirty="0" err="1">
                <a:solidFill>
                  <a:schemeClr val="tx1"/>
                </a:solidFill>
                <a:effectLst/>
                <a:latin typeface="+mn-lt"/>
              </a:rPr>
              <a:t>phía</a:t>
            </a:r>
            <a:r>
              <a:rPr lang="en-US" sz="2000" b="0" i="0" dirty="0">
                <a:solidFill>
                  <a:schemeClr val="tx1"/>
                </a:solidFill>
                <a:effectLst/>
                <a:latin typeface="+mn-lt"/>
              </a:rPr>
              <a:t> </a:t>
            </a:r>
            <a:r>
              <a:rPr lang="en-US" sz="2000" b="0" i="0" dirty="0" err="1">
                <a:solidFill>
                  <a:schemeClr val="tx1"/>
                </a:solidFill>
                <a:effectLst/>
                <a:latin typeface="+mn-lt"/>
              </a:rPr>
              <a:t>trên</a:t>
            </a:r>
            <a:r>
              <a:rPr lang="en-US" sz="2000" b="0" i="0" dirty="0">
                <a:solidFill>
                  <a:schemeClr val="tx1"/>
                </a:solidFill>
                <a:effectLst/>
                <a:latin typeface="+mn-lt"/>
              </a:rPr>
              <a:t> </a:t>
            </a:r>
            <a:r>
              <a:rPr lang="en-US" sz="2000" b="0" i="0" dirty="0" err="1">
                <a:solidFill>
                  <a:schemeClr val="tx1"/>
                </a:solidFill>
                <a:effectLst/>
                <a:latin typeface="+mn-lt"/>
              </a:rPr>
              <a:t>bên</a:t>
            </a:r>
            <a:r>
              <a:rPr lang="en-US" sz="2000" b="0" i="0" dirty="0">
                <a:solidFill>
                  <a:schemeClr val="tx1"/>
                </a:solidFill>
                <a:effectLst/>
                <a:latin typeface="+mn-lt"/>
              </a:rPr>
              <a:t> </a:t>
            </a:r>
            <a:r>
              <a:rPr lang="en-US" sz="2000" b="0" i="0" dirty="0" err="1">
                <a:solidFill>
                  <a:schemeClr val="tx1"/>
                </a:solidFill>
                <a:effectLst/>
                <a:latin typeface="+mn-lt"/>
              </a:rPr>
              <a:t>trái</a:t>
            </a:r>
            <a:r>
              <a:rPr lang="en-US" sz="2000" b="0" i="0" dirty="0">
                <a:solidFill>
                  <a:schemeClr val="tx1"/>
                </a:solidFill>
                <a:effectLst/>
                <a:latin typeface="+mn-lt"/>
              </a:rPr>
              <a:t> </a:t>
            </a:r>
            <a:r>
              <a:rPr lang="en-US" sz="2000" b="0" i="0" dirty="0" err="1">
                <a:solidFill>
                  <a:schemeClr val="tx1"/>
                </a:solidFill>
                <a:effectLst/>
                <a:latin typeface="+mn-lt"/>
              </a:rPr>
              <a:t>của</a:t>
            </a:r>
            <a:r>
              <a:rPr lang="en-US" sz="2000" b="0" i="0" dirty="0">
                <a:solidFill>
                  <a:schemeClr val="tx1"/>
                </a:solidFill>
                <a:effectLst/>
                <a:latin typeface="+mn-lt"/>
              </a:rPr>
              <a:t> </a:t>
            </a:r>
            <a:r>
              <a:rPr lang="en-US" sz="2000" b="0" i="0" dirty="0" err="1">
                <a:solidFill>
                  <a:schemeClr val="tx1"/>
                </a:solidFill>
                <a:effectLst/>
                <a:latin typeface="+mn-lt"/>
              </a:rPr>
              <a:t>trang</a:t>
            </a:r>
            <a:r>
              <a:rPr lang="en-US" sz="2000" b="0" i="0" dirty="0">
                <a:solidFill>
                  <a:schemeClr val="tx1"/>
                </a:solidFill>
                <a:effectLst/>
                <a:latin typeface="+mn-lt"/>
              </a:rPr>
              <a:t> </a:t>
            </a:r>
            <a:r>
              <a:rPr lang="en-US" sz="2000" b="0" i="0" dirty="0" err="1">
                <a:solidFill>
                  <a:schemeClr val="tx1"/>
                </a:solidFill>
                <a:effectLst/>
                <a:latin typeface="+mn-lt"/>
              </a:rPr>
              <a:t>và</a:t>
            </a:r>
            <a:r>
              <a:rPr lang="en-US" sz="2000" b="0" i="0" dirty="0">
                <a:solidFill>
                  <a:schemeClr val="tx1"/>
                </a:solidFill>
                <a:effectLst/>
                <a:latin typeface="+mn-lt"/>
              </a:rPr>
              <a:t> di </a:t>
            </a:r>
            <a:r>
              <a:rPr lang="en-US" sz="2000" b="0" i="0" dirty="0" err="1">
                <a:solidFill>
                  <a:schemeClr val="tx1"/>
                </a:solidFill>
                <a:effectLst/>
                <a:latin typeface="+mn-lt"/>
              </a:rPr>
              <a:t>chuột</a:t>
            </a:r>
            <a:r>
              <a:rPr lang="en-US" sz="2000" b="0" i="0" dirty="0">
                <a:solidFill>
                  <a:schemeClr val="tx1"/>
                </a:solidFill>
                <a:effectLst/>
                <a:latin typeface="+mn-lt"/>
              </a:rPr>
              <a:t> qua </a:t>
            </a:r>
            <a:r>
              <a:rPr lang="en-US" sz="2000" b="0" i="0" dirty="0" err="1">
                <a:solidFill>
                  <a:schemeClr val="tx1"/>
                </a:solidFill>
                <a:effectLst/>
                <a:latin typeface="+mn-lt"/>
              </a:rPr>
              <a:t>hợp</a:t>
            </a:r>
            <a:r>
              <a:rPr lang="en-US" sz="2000" b="0" i="0" dirty="0">
                <a:solidFill>
                  <a:schemeClr val="tx1"/>
                </a:solidFill>
                <a:effectLst/>
                <a:latin typeface="+mn-lt"/>
              </a:rPr>
              <a:t> </a:t>
            </a:r>
            <a:r>
              <a:rPr lang="en-US" sz="2000" b="0" i="0" dirty="0" err="1">
                <a:solidFill>
                  <a:schemeClr val="tx1"/>
                </a:solidFill>
                <a:effectLst/>
                <a:latin typeface="+mn-lt"/>
              </a:rPr>
              <a:t>đồng</a:t>
            </a:r>
            <a:r>
              <a:rPr lang="en-US" sz="2000" b="0" i="0" dirty="0">
                <a:solidFill>
                  <a:schemeClr val="tx1"/>
                </a:solidFill>
                <a:effectLst/>
                <a:latin typeface="+mn-lt"/>
              </a:rPr>
              <a:t> </a:t>
            </a:r>
            <a:r>
              <a:rPr lang="en-US" sz="2000" b="0" i="0" dirty="0" err="1">
                <a:solidFill>
                  <a:schemeClr val="tx1"/>
                </a:solidFill>
                <a:effectLst/>
                <a:latin typeface="+mn-lt"/>
              </a:rPr>
              <a:t>hiện</a:t>
            </a:r>
            <a:r>
              <a:rPr lang="en-US" sz="2000" b="0" i="0" dirty="0">
                <a:solidFill>
                  <a:schemeClr val="tx1"/>
                </a:solidFill>
                <a:effectLst/>
                <a:latin typeface="+mn-lt"/>
              </a:rPr>
              <a:t> </a:t>
            </a:r>
            <a:r>
              <a:rPr lang="en-US" sz="2000" b="0" i="0" dirty="0" err="1">
                <a:solidFill>
                  <a:schemeClr val="tx1"/>
                </a:solidFill>
                <a:effectLst/>
                <a:latin typeface="+mn-lt"/>
              </a:rPr>
              <a:t>tại</a:t>
            </a:r>
            <a:r>
              <a:rPr lang="en-US" sz="2000" b="0" i="0" dirty="0">
                <a:solidFill>
                  <a:schemeClr val="tx1"/>
                </a:solidFill>
                <a:effectLst/>
                <a:latin typeface="+mn-lt"/>
              </a:rPr>
              <a:t> (</a:t>
            </a:r>
            <a:r>
              <a:rPr lang="en-US" sz="2000" b="0" i="0" dirty="0" err="1">
                <a:solidFill>
                  <a:schemeClr val="tx1"/>
                </a:solidFill>
                <a:effectLst/>
                <a:latin typeface="+mn-lt"/>
              </a:rPr>
              <a:t>theo</a:t>
            </a:r>
            <a:r>
              <a:rPr lang="en-US" sz="2000" b="0" i="0" dirty="0">
                <a:solidFill>
                  <a:schemeClr val="tx1"/>
                </a:solidFill>
                <a:effectLst/>
                <a:latin typeface="+mn-lt"/>
              </a:rPr>
              <a:t> </a:t>
            </a:r>
            <a:r>
              <a:rPr lang="en-US" sz="2000" b="0" i="0" dirty="0" err="1">
                <a:solidFill>
                  <a:schemeClr val="tx1"/>
                </a:solidFill>
                <a:effectLst/>
                <a:latin typeface="+mn-lt"/>
              </a:rPr>
              <a:t>mặc</a:t>
            </a:r>
            <a:r>
              <a:rPr lang="en-US" sz="2000" b="0" i="0" dirty="0">
                <a:solidFill>
                  <a:schemeClr val="tx1"/>
                </a:solidFill>
                <a:effectLst/>
                <a:latin typeface="+mn-lt"/>
              </a:rPr>
              <a:t> </a:t>
            </a:r>
            <a:r>
              <a:rPr lang="en-US" sz="2000" b="0" i="0" dirty="0" err="1">
                <a:solidFill>
                  <a:schemeClr val="tx1"/>
                </a:solidFill>
                <a:effectLst/>
                <a:latin typeface="+mn-lt"/>
              </a:rPr>
              <a:t>định</a:t>
            </a:r>
            <a:r>
              <a:rPr lang="en-US" sz="2000" b="0" i="0" dirty="0">
                <a:solidFill>
                  <a:schemeClr val="tx1"/>
                </a:solidFill>
                <a:effectLst/>
                <a:latin typeface="+mn-lt"/>
              </a:rPr>
              <a:t> </a:t>
            </a:r>
            <a:r>
              <a:rPr lang="en-US" sz="2000" b="0" i="0" dirty="0" err="1">
                <a:solidFill>
                  <a:schemeClr val="tx1"/>
                </a:solidFill>
                <a:effectLst/>
                <a:latin typeface="+mn-lt"/>
              </a:rPr>
              <a:t>là</a:t>
            </a:r>
            <a:r>
              <a:rPr lang="en-US" sz="2000" b="0" i="0" dirty="0">
                <a:solidFill>
                  <a:schemeClr val="tx1"/>
                </a:solidFill>
                <a:effectLst/>
                <a:latin typeface="+mn-lt"/>
              </a:rPr>
              <a:t> BTCUSDT).</a:t>
            </a:r>
          </a:p>
        </p:txBody>
      </p:sp>
      <p:pic>
        <p:nvPicPr>
          <p:cNvPr id="36866" name="Picture 2">
            <a:extLst>
              <a:ext uri="{FF2B5EF4-FFF2-40B4-BE49-F238E27FC236}">
                <a16:creationId xmlns:a16="http://schemas.microsoft.com/office/drawing/2014/main" id="{C5562E76-4E54-134F-D7E0-996FAAE5C3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74789"/>
            <a:ext cx="9144000" cy="3847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85812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799" y="154525"/>
            <a:ext cx="8369643" cy="461624"/>
          </a:xfrm>
          <a:prstGeom prst="rect">
            <a:avLst/>
          </a:prstGeom>
          <a:noFill/>
          <a:ln>
            <a:noFill/>
          </a:ln>
        </p:spPr>
        <p:txBody>
          <a:bodyPr spcFirstLastPara="1" wrap="square" lIns="91425" tIns="45700" rIns="91425" bIns="45700" anchor="t" anchorCtr="0">
            <a:spAutoFit/>
          </a:bodyPr>
          <a:lstStyle/>
          <a:p>
            <a:pPr algn="l"/>
            <a:r>
              <a:rPr lang="vi-VN" sz="2400" b="1" i="0" dirty="0">
                <a:solidFill>
                  <a:srgbClr val="EAECEF"/>
                </a:solidFill>
                <a:effectLst/>
                <a:latin typeface="+mn-lt"/>
              </a:rPr>
              <a:t>Hướng dẫn cơ bản về giao dịch trên Binance Futures</a:t>
            </a:r>
          </a:p>
        </p:txBody>
      </p:sp>
      <p:sp>
        <p:nvSpPr>
          <p:cNvPr id="101" name="Google Shape;101;p3"/>
          <p:cNvSpPr txBox="1"/>
          <p:nvPr/>
        </p:nvSpPr>
        <p:spPr>
          <a:xfrm>
            <a:off x="138646" y="1169772"/>
            <a:ext cx="4169743" cy="4637903"/>
          </a:xfrm>
          <a:prstGeom prst="rect">
            <a:avLst/>
          </a:prstGeom>
          <a:noFill/>
          <a:ln>
            <a:noFill/>
          </a:ln>
        </p:spPr>
        <p:txBody>
          <a:bodyPr spcFirstLastPara="1" wrap="square" lIns="91425" tIns="91425" rIns="91425" bIns="91425" anchor="t" anchorCtr="0">
            <a:noAutofit/>
          </a:bodyPr>
          <a:lstStyle/>
          <a:p>
            <a:pPr algn="l"/>
            <a:r>
              <a:rPr lang="vi-VN" sz="2000" b="0" i="0" dirty="0">
                <a:solidFill>
                  <a:schemeClr val="tx1"/>
                </a:solidFill>
                <a:effectLst/>
                <a:latin typeface="+mn-lt"/>
              </a:rPr>
              <a:t>Để điều chỉnh đòn bẩy, hãy chuyển đến trường phần [Nhập lệnh] và nhấp vào mức đòn bẩy hiện tại của bạn (theo mặc định là 20x). </a:t>
            </a:r>
          </a:p>
          <a:p>
            <a:pPr algn="l"/>
            <a:endParaRPr lang="vi-VN" sz="2000" dirty="0">
              <a:solidFill>
                <a:schemeClr val="tx1"/>
              </a:solidFill>
              <a:latin typeface="+mn-lt"/>
            </a:endParaRPr>
          </a:p>
          <a:p>
            <a:pPr algn="l"/>
            <a:r>
              <a:rPr lang="vi-VN" sz="2000" b="0" i="0" dirty="0">
                <a:solidFill>
                  <a:schemeClr val="tx1"/>
                </a:solidFill>
                <a:effectLst/>
                <a:latin typeface="+mn-lt"/>
              </a:rPr>
              <a:t>Bạn có thể chỉ định mức đòn bẩy bằng cách điều chỉnh thanh trượt, hoặc bằng cách nhập vào và nhấp vào [Xác nhận].</a:t>
            </a:r>
            <a:endParaRPr lang="en-US" sz="2000" b="0" i="0" dirty="0">
              <a:solidFill>
                <a:schemeClr val="tx1"/>
              </a:solidFill>
              <a:effectLst/>
              <a:latin typeface="+mn-lt"/>
            </a:endParaRPr>
          </a:p>
        </p:txBody>
      </p:sp>
      <p:pic>
        <p:nvPicPr>
          <p:cNvPr id="38914" name="Picture 2">
            <a:extLst>
              <a:ext uri="{FF2B5EF4-FFF2-40B4-BE49-F238E27FC236}">
                <a16:creationId xmlns:a16="http://schemas.microsoft.com/office/drawing/2014/main" id="{1FA30C98-5E23-5925-23BB-9BDB0DAC57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8432" y="761032"/>
            <a:ext cx="4695568" cy="5540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17051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799" y="154525"/>
            <a:ext cx="8369643" cy="461624"/>
          </a:xfrm>
          <a:prstGeom prst="rect">
            <a:avLst/>
          </a:prstGeom>
          <a:noFill/>
          <a:ln>
            <a:noFill/>
          </a:ln>
        </p:spPr>
        <p:txBody>
          <a:bodyPr spcFirstLastPara="1" wrap="square" lIns="91425" tIns="45700" rIns="91425" bIns="45700" anchor="t" anchorCtr="0">
            <a:spAutoFit/>
          </a:bodyPr>
          <a:lstStyle/>
          <a:p>
            <a:pPr algn="l"/>
            <a:r>
              <a:rPr lang="vi-VN" sz="2400" b="1" i="0" dirty="0">
                <a:solidFill>
                  <a:srgbClr val="EAECEF"/>
                </a:solidFill>
                <a:effectLst/>
                <a:latin typeface="+mn-lt"/>
              </a:rPr>
              <a:t>Hướng dẫn cơ bản về giao dịch trên Binance Futures</a:t>
            </a:r>
          </a:p>
        </p:txBody>
      </p:sp>
      <p:sp>
        <p:nvSpPr>
          <p:cNvPr id="101" name="Google Shape;101;p3"/>
          <p:cNvSpPr txBox="1"/>
          <p:nvPr/>
        </p:nvSpPr>
        <p:spPr>
          <a:xfrm>
            <a:off x="138646" y="1169772"/>
            <a:ext cx="4169743" cy="4637903"/>
          </a:xfrm>
          <a:prstGeom prst="rect">
            <a:avLst/>
          </a:prstGeom>
          <a:noFill/>
          <a:ln>
            <a:noFill/>
          </a:ln>
        </p:spPr>
        <p:txBody>
          <a:bodyPr spcFirstLastPara="1" wrap="square" lIns="91425" tIns="91425" rIns="91425" bIns="91425" anchor="t" anchorCtr="0">
            <a:noAutofit/>
          </a:bodyPr>
          <a:lstStyle/>
          <a:p>
            <a:pPr algn="l"/>
            <a:r>
              <a:rPr lang="vi-VN" sz="2000" b="0" i="0" dirty="0">
                <a:solidFill>
                  <a:schemeClr val="tx1"/>
                </a:solidFill>
                <a:effectLst/>
                <a:latin typeface="+mn-lt"/>
              </a:rPr>
              <a:t>Lưu ý, quy mô vị thế càng lớn, mức đòn bẩy mà bạn có thể sử dụng càng nhỏ. </a:t>
            </a:r>
          </a:p>
          <a:p>
            <a:pPr algn="l"/>
            <a:endParaRPr lang="vi-VN" sz="2000" dirty="0">
              <a:solidFill>
                <a:schemeClr val="tx1"/>
              </a:solidFill>
              <a:latin typeface="+mn-lt"/>
            </a:endParaRPr>
          </a:p>
          <a:p>
            <a:pPr algn="l"/>
            <a:r>
              <a:rPr lang="vi-VN" sz="2000" b="0" i="0" dirty="0">
                <a:solidFill>
                  <a:schemeClr val="tx1"/>
                </a:solidFill>
                <a:effectLst/>
                <a:latin typeface="+mn-lt"/>
              </a:rPr>
              <a:t>Tương tự, quy mô vị thế càng nhỏ, mức đòn bẩy bạn có thể sử dụng càng lớn. Sử dụng mức đòn bẩy cao hơn cũng có rủi ro thanh lý cao hơn.</a:t>
            </a:r>
          </a:p>
          <a:p>
            <a:pPr algn="l"/>
            <a:endParaRPr lang="vi-VN" sz="2000" dirty="0">
              <a:solidFill>
                <a:schemeClr val="tx1"/>
              </a:solidFill>
              <a:latin typeface="+mn-lt"/>
            </a:endParaRPr>
          </a:p>
          <a:p>
            <a:pPr algn="l"/>
            <a:r>
              <a:rPr lang="vi-VN" sz="2000" b="0" i="0" dirty="0">
                <a:solidFill>
                  <a:schemeClr val="tx1"/>
                </a:solidFill>
                <a:effectLst/>
                <a:latin typeface="+mn-lt"/>
              </a:rPr>
              <a:t> </a:t>
            </a:r>
          </a:p>
          <a:p>
            <a:pPr algn="l"/>
            <a:r>
              <a:rPr lang="vi-VN" sz="2000" b="0" i="0" dirty="0">
                <a:solidFill>
                  <a:schemeClr val="tx1"/>
                </a:solidFill>
                <a:effectLst/>
                <a:latin typeface="+mn-lt"/>
              </a:rPr>
              <a:t>Như mọi khi, mọi trader nên cân nhắc cẩn thận mức đòn bẩy họ sử dụng và rủi ro liên quan.</a:t>
            </a:r>
          </a:p>
        </p:txBody>
      </p:sp>
      <p:pic>
        <p:nvPicPr>
          <p:cNvPr id="38914" name="Picture 2">
            <a:extLst>
              <a:ext uri="{FF2B5EF4-FFF2-40B4-BE49-F238E27FC236}">
                <a16:creationId xmlns:a16="http://schemas.microsoft.com/office/drawing/2014/main" id="{1FA30C98-5E23-5925-23BB-9BDB0DAC57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8432" y="761032"/>
            <a:ext cx="4695568" cy="5540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4570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799" y="154525"/>
            <a:ext cx="8369643" cy="461624"/>
          </a:xfrm>
          <a:prstGeom prst="rect">
            <a:avLst/>
          </a:prstGeom>
          <a:noFill/>
          <a:ln>
            <a:noFill/>
          </a:ln>
        </p:spPr>
        <p:txBody>
          <a:bodyPr spcFirstLastPara="1" wrap="square" lIns="91425" tIns="45700" rIns="91425" bIns="45700" anchor="t" anchorCtr="0">
            <a:spAutoFit/>
          </a:bodyPr>
          <a:lstStyle/>
          <a:p>
            <a:pPr algn="l"/>
            <a:r>
              <a:rPr lang="vi-VN" sz="2400" b="1" i="0" dirty="0">
                <a:solidFill>
                  <a:srgbClr val="EAECEF"/>
                </a:solidFill>
                <a:effectLst/>
                <a:latin typeface="+mn-lt"/>
              </a:rPr>
              <a:t>Hướng dẫn cơ bản về giao dịch trên Binance Futures</a:t>
            </a:r>
          </a:p>
        </p:txBody>
      </p:sp>
      <p:sp>
        <p:nvSpPr>
          <p:cNvPr id="101" name="Google Shape;101;p3"/>
          <p:cNvSpPr txBox="1"/>
          <p:nvPr/>
        </p:nvSpPr>
        <p:spPr>
          <a:xfrm>
            <a:off x="138646" y="757882"/>
            <a:ext cx="8369643" cy="5049794"/>
          </a:xfrm>
          <a:prstGeom prst="rect">
            <a:avLst/>
          </a:prstGeom>
          <a:noFill/>
          <a:ln>
            <a:noFill/>
          </a:ln>
        </p:spPr>
        <p:txBody>
          <a:bodyPr spcFirstLastPara="1" wrap="square" lIns="91425" tIns="91425" rIns="91425" bIns="91425" anchor="t" anchorCtr="0">
            <a:noAutofit/>
          </a:bodyPr>
          <a:lstStyle/>
          <a:p>
            <a:pPr algn="l"/>
            <a:r>
              <a:rPr lang="vi-VN" sz="2000" b="1" i="0" dirty="0">
                <a:solidFill>
                  <a:schemeClr val="tx1"/>
                </a:solidFill>
                <a:effectLst/>
                <a:latin typeface="+mn-lt"/>
              </a:rPr>
              <a:t>Sự khác biệt giữa giá đánh dấu và giá gần nhất là gì?</a:t>
            </a:r>
          </a:p>
          <a:p>
            <a:pPr algn="l"/>
            <a:r>
              <a:rPr lang="vi-VN" sz="2000" b="0" i="0" dirty="0">
                <a:solidFill>
                  <a:schemeClr val="tx1"/>
                </a:solidFill>
                <a:effectLst/>
                <a:latin typeface="+mn-lt"/>
              </a:rPr>
              <a:t>Để tránh tăng đột biến và thanh lý không cần thiết trong thời kỳ thị trường đang có biến động lớn, Binance Futures sử dụng </a:t>
            </a:r>
            <a:r>
              <a:rPr lang="vi-VN" sz="2000" b="0" i="1" dirty="0">
                <a:solidFill>
                  <a:schemeClr val="tx1"/>
                </a:solidFill>
                <a:effectLst/>
                <a:latin typeface="+mn-lt"/>
              </a:rPr>
              <a:t>giá gần nhất</a:t>
            </a:r>
            <a:r>
              <a:rPr lang="vi-VN" sz="2000" b="0" i="0" dirty="0">
                <a:solidFill>
                  <a:schemeClr val="tx1"/>
                </a:solidFill>
                <a:effectLst/>
                <a:latin typeface="+mn-lt"/>
              </a:rPr>
              <a:t> và </a:t>
            </a:r>
            <a:r>
              <a:rPr lang="vi-VN" sz="2000" b="0" i="1" dirty="0">
                <a:solidFill>
                  <a:schemeClr val="tx1"/>
                </a:solidFill>
                <a:effectLst/>
                <a:latin typeface="+mn-lt"/>
              </a:rPr>
              <a:t>giá đánh dấu</a:t>
            </a:r>
            <a:r>
              <a:rPr lang="vi-VN" sz="2000" b="0" i="0" dirty="0">
                <a:solidFill>
                  <a:schemeClr val="tx1"/>
                </a:solidFill>
                <a:effectLst/>
                <a:latin typeface="+mn-lt"/>
              </a:rPr>
              <a:t>.</a:t>
            </a:r>
          </a:p>
        </p:txBody>
      </p:sp>
      <p:pic>
        <p:nvPicPr>
          <p:cNvPr id="40962" name="Picture 2">
            <a:extLst>
              <a:ext uri="{FF2B5EF4-FFF2-40B4-BE49-F238E27FC236}">
                <a16:creationId xmlns:a16="http://schemas.microsoft.com/office/drawing/2014/main" id="{7D2D7D28-8BC1-DAA3-3F32-4005229488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41839"/>
            <a:ext cx="9144000" cy="3875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8203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799" y="154525"/>
            <a:ext cx="8369643" cy="461624"/>
          </a:xfrm>
          <a:prstGeom prst="rect">
            <a:avLst/>
          </a:prstGeom>
          <a:noFill/>
          <a:ln>
            <a:noFill/>
          </a:ln>
        </p:spPr>
        <p:txBody>
          <a:bodyPr spcFirstLastPara="1" wrap="square" lIns="91425" tIns="45700" rIns="91425" bIns="45700" anchor="t" anchorCtr="0">
            <a:spAutoFit/>
          </a:bodyPr>
          <a:lstStyle/>
          <a:p>
            <a:pPr algn="l"/>
            <a:r>
              <a:rPr lang="vi-VN" sz="2400" b="1" i="0" dirty="0">
                <a:solidFill>
                  <a:srgbClr val="EAECEF"/>
                </a:solidFill>
                <a:effectLst/>
                <a:latin typeface="+mn-lt"/>
              </a:rPr>
              <a:t>Hướng dẫn cơ bản về giao dịch trên Binance Futures</a:t>
            </a:r>
          </a:p>
        </p:txBody>
      </p:sp>
      <p:sp>
        <p:nvSpPr>
          <p:cNvPr id="101" name="Google Shape;101;p3"/>
          <p:cNvSpPr txBox="1"/>
          <p:nvPr/>
        </p:nvSpPr>
        <p:spPr>
          <a:xfrm>
            <a:off x="138646" y="757882"/>
            <a:ext cx="8369643" cy="5049794"/>
          </a:xfrm>
          <a:prstGeom prst="rect">
            <a:avLst/>
          </a:prstGeom>
          <a:noFill/>
          <a:ln>
            <a:noFill/>
          </a:ln>
        </p:spPr>
        <p:txBody>
          <a:bodyPr spcFirstLastPara="1" wrap="square" lIns="91425" tIns="91425" rIns="91425" bIns="91425" anchor="t" anchorCtr="0">
            <a:noAutofit/>
          </a:bodyPr>
          <a:lstStyle/>
          <a:p>
            <a:pPr algn="l" fontAlgn="auto">
              <a:buFont typeface="Arial" panose="020B0604020202020204" pitchFamily="34" charset="0"/>
              <a:buChar char="•"/>
            </a:pPr>
            <a:r>
              <a:rPr lang="vi-VN" sz="2000" b="0" i="0" dirty="0">
                <a:solidFill>
                  <a:schemeClr val="tx1"/>
                </a:solidFill>
                <a:effectLst/>
                <a:latin typeface="+mn-lt"/>
              </a:rPr>
              <a:t> Giá gần nhất là khái niệm dễ hiểu. Giá gần nhất nghĩa là mức giá gần nhất mà hợp đồng được giao dịch. Nói cách khác, giao dịch gần nhất trong lịch sử giao dịch sẽ xác định giá gần nhất. Giá này được sử dụng để tính toán lãi lỗ đã ghi nhận.</a:t>
            </a:r>
          </a:p>
        </p:txBody>
      </p:sp>
      <p:pic>
        <p:nvPicPr>
          <p:cNvPr id="40962" name="Picture 2">
            <a:extLst>
              <a:ext uri="{FF2B5EF4-FFF2-40B4-BE49-F238E27FC236}">
                <a16:creationId xmlns:a16="http://schemas.microsoft.com/office/drawing/2014/main" id="{7D2D7D28-8BC1-DAA3-3F32-4005229488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41839"/>
            <a:ext cx="9144000" cy="3875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421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800" y="154525"/>
            <a:ext cx="6865800" cy="461700"/>
          </a:xfrm>
          <a:prstGeom prst="rect">
            <a:avLst/>
          </a:prstGeom>
          <a:noFill/>
          <a:ln>
            <a:noFill/>
          </a:ln>
        </p:spPr>
        <p:txBody>
          <a:bodyPr spcFirstLastPara="1" wrap="square" lIns="91425" tIns="45700" rIns="91425" bIns="45700" anchor="t" anchorCtr="0">
            <a:spAutoFit/>
          </a:bodyPr>
          <a:lstStyle/>
          <a:p>
            <a:pPr algn="l"/>
            <a:r>
              <a:rPr lang="vi-VN" sz="2400" b="1" i="0" dirty="0">
                <a:solidFill>
                  <a:schemeClr val="bg1"/>
                </a:solidFill>
                <a:effectLst/>
                <a:latin typeface="+mn-lt"/>
              </a:rPr>
              <a:t>Hướng dẫn đăng ký trên Ứng dụng Binance</a:t>
            </a:r>
          </a:p>
        </p:txBody>
      </p:sp>
      <p:sp>
        <p:nvSpPr>
          <p:cNvPr id="101" name="Google Shape;101;p3"/>
          <p:cNvSpPr txBox="1"/>
          <p:nvPr/>
        </p:nvSpPr>
        <p:spPr>
          <a:xfrm>
            <a:off x="304801" y="1272208"/>
            <a:ext cx="4046764" cy="4418561"/>
          </a:xfrm>
          <a:prstGeom prst="rect">
            <a:avLst/>
          </a:prstGeom>
          <a:noFill/>
          <a:ln>
            <a:noFill/>
          </a:ln>
        </p:spPr>
        <p:txBody>
          <a:bodyPr spcFirstLastPara="1" wrap="square" lIns="91425" tIns="91425" rIns="91425" bIns="91425" anchor="t" anchorCtr="0">
            <a:noAutofit/>
          </a:bodyPr>
          <a:lstStyle/>
          <a:p>
            <a:pPr>
              <a:lnSpc>
                <a:spcPts val="2850"/>
              </a:lnSpc>
            </a:pPr>
            <a:r>
              <a:rPr lang="vi-VN" sz="2000" b="0" i="0" dirty="0">
                <a:solidFill>
                  <a:srgbClr val="1E2329"/>
                </a:solidFill>
                <a:effectLst/>
                <a:latin typeface="+mn-lt"/>
              </a:rPr>
              <a:t>4. Bạn sẽ nhận được một mã xác thực gồm 6 chữ số trong email hoặc điện thoại. Nhập mã này trong vòng 30 phút và nhấn vào </a:t>
            </a:r>
            <a:r>
              <a:rPr lang="vi-VN" sz="2000" b="1" i="0" dirty="0">
                <a:solidFill>
                  <a:srgbClr val="1E2329"/>
                </a:solidFill>
                <a:effectLst/>
                <a:latin typeface="+mn-lt"/>
              </a:rPr>
              <a:t>[Gửi]</a:t>
            </a:r>
            <a:r>
              <a:rPr lang="vi-VN" sz="2000" b="0" i="0" dirty="0">
                <a:solidFill>
                  <a:srgbClr val="1E2329"/>
                </a:solidFill>
                <a:effectLst/>
                <a:latin typeface="+mn-lt"/>
              </a:rPr>
              <a:t> .</a:t>
            </a:r>
            <a:endParaRPr lang="en-VN" sz="2000" dirty="0">
              <a:effectLst/>
              <a:latin typeface="+mn-lt"/>
              <a:ea typeface="Calibri" panose="020F0502020204030204" pitchFamily="34" charset="0"/>
              <a:cs typeface="Times New Roman" panose="02020603050405020304" pitchFamily="18" charset="0"/>
            </a:endParaRPr>
          </a:p>
        </p:txBody>
      </p:sp>
      <p:pic>
        <p:nvPicPr>
          <p:cNvPr id="2" name="Picture 6">
            <a:extLst>
              <a:ext uri="{FF2B5EF4-FFF2-40B4-BE49-F238E27FC236}">
                <a16:creationId xmlns:a16="http://schemas.microsoft.com/office/drawing/2014/main" id="{C2809759-E3CC-3A32-3C39-39FD4653B2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2504" y="811033"/>
            <a:ext cx="2923325" cy="5472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54356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799" y="154525"/>
            <a:ext cx="8369643" cy="461624"/>
          </a:xfrm>
          <a:prstGeom prst="rect">
            <a:avLst/>
          </a:prstGeom>
          <a:noFill/>
          <a:ln>
            <a:noFill/>
          </a:ln>
        </p:spPr>
        <p:txBody>
          <a:bodyPr spcFirstLastPara="1" wrap="square" lIns="91425" tIns="45700" rIns="91425" bIns="45700" anchor="t" anchorCtr="0">
            <a:spAutoFit/>
          </a:bodyPr>
          <a:lstStyle/>
          <a:p>
            <a:pPr algn="l"/>
            <a:r>
              <a:rPr lang="vi-VN" sz="2400" b="1" i="0" dirty="0">
                <a:solidFill>
                  <a:srgbClr val="EAECEF"/>
                </a:solidFill>
                <a:effectLst/>
                <a:latin typeface="+mn-lt"/>
              </a:rPr>
              <a:t>Hướng dẫn cơ bản về giao dịch trên Binance Futures</a:t>
            </a:r>
          </a:p>
        </p:txBody>
      </p:sp>
      <p:sp>
        <p:nvSpPr>
          <p:cNvPr id="101" name="Google Shape;101;p3"/>
          <p:cNvSpPr txBox="1"/>
          <p:nvPr/>
        </p:nvSpPr>
        <p:spPr>
          <a:xfrm>
            <a:off x="138646" y="757882"/>
            <a:ext cx="8369643" cy="5049794"/>
          </a:xfrm>
          <a:prstGeom prst="rect">
            <a:avLst/>
          </a:prstGeom>
          <a:noFill/>
          <a:ln>
            <a:noFill/>
          </a:ln>
        </p:spPr>
        <p:txBody>
          <a:bodyPr spcFirstLastPara="1" wrap="square" lIns="91425" tIns="91425" rIns="91425" bIns="91425" anchor="t" anchorCtr="0">
            <a:noAutofit/>
          </a:bodyPr>
          <a:lstStyle/>
          <a:p>
            <a:pPr algn="l" fontAlgn="auto">
              <a:buFont typeface="Arial" panose="020B0604020202020204" pitchFamily="34" charset="0"/>
              <a:buChar char="•"/>
            </a:pPr>
            <a:r>
              <a:rPr lang="vi-VN" sz="2000" b="0" i="0" dirty="0">
                <a:solidFill>
                  <a:schemeClr val="tx1"/>
                </a:solidFill>
                <a:effectLst/>
                <a:latin typeface="+mn-lt"/>
              </a:rPr>
              <a:t>Giá đánh dấu được thiết kế để ngăn ngừa việc thao túng giá. Giá đánh dấu được tính bằng cách sử dụng kết hợp dữ liệu funding và một rổ dữ liệu giá từ nhiều sàn giao dịch Spot. Giá thanh lý và PnL chưa ghi nhận được tính dựa trên giá đánh dấu. Lưu ý, giá đánh dấu và giá gần</a:t>
            </a:r>
            <a:r>
              <a:rPr lang="vi-VN" sz="2800" b="0" i="0" dirty="0">
                <a:solidFill>
                  <a:schemeClr val="tx1"/>
                </a:solidFill>
                <a:effectLst/>
                <a:latin typeface="+mn-lt"/>
              </a:rPr>
              <a:t> </a:t>
            </a:r>
            <a:r>
              <a:rPr lang="vi-VN" sz="2000" b="0" i="0" dirty="0">
                <a:solidFill>
                  <a:schemeClr val="tx1"/>
                </a:solidFill>
                <a:effectLst/>
                <a:latin typeface="+mn-lt"/>
              </a:rPr>
              <a:t>nhất có thể khác nhau. </a:t>
            </a:r>
          </a:p>
        </p:txBody>
      </p:sp>
      <p:pic>
        <p:nvPicPr>
          <p:cNvPr id="40962" name="Picture 2">
            <a:extLst>
              <a:ext uri="{FF2B5EF4-FFF2-40B4-BE49-F238E27FC236}">
                <a16:creationId xmlns:a16="http://schemas.microsoft.com/office/drawing/2014/main" id="{7D2D7D28-8BC1-DAA3-3F32-4005229488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545493"/>
            <a:ext cx="9144000" cy="355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1864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799" y="154525"/>
            <a:ext cx="8369643" cy="461624"/>
          </a:xfrm>
          <a:prstGeom prst="rect">
            <a:avLst/>
          </a:prstGeom>
          <a:noFill/>
          <a:ln>
            <a:noFill/>
          </a:ln>
        </p:spPr>
        <p:txBody>
          <a:bodyPr spcFirstLastPara="1" wrap="square" lIns="91425" tIns="45700" rIns="91425" bIns="45700" anchor="t" anchorCtr="0">
            <a:spAutoFit/>
          </a:bodyPr>
          <a:lstStyle/>
          <a:p>
            <a:pPr algn="l"/>
            <a:r>
              <a:rPr lang="vi-VN" sz="2400" b="1" i="0" dirty="0">
                <a:solidFill>
                  <a:srgbClr val="EAECEF"/>
                </a:solidFill>
                <a:effectLst/>
                <a:latin typeface="+mn-lt"/>
              </a:rPr>
              <a:t>Hướng dẫn cơ bản về giao dịch trên Binance Futures</a:t>
            </a:r>
          </a:p>
        </p:txBody>
      </p:sp>
      <p:sp>
        <p:nvSpPr>
          <p:cNvPr id="101" name="Google Shape;101;p3"/>
          <p:cNvSpPr txBox="1"/>
          <p:nvPr/>
        </p:nvSpPr>
        <p:spPr>
          <a:xfrm>
            <a:off x="138647" y="757882"/>
            <a:ext cx="4243884" cy="5049794"/>
          </a:xfrm>
          <a:prstGeom prst="rect">
            <a:avLst/>
          </a:prstGeom>
          <a:noFill/>
          <a:ln>
            <a:noFill/>
          </a:ln>
        </p:spPr>
        <p:txBody>
          <a:bodyPr spcFirstLastPara="1" wrap="square" lIns="91425" tIns="91425" rIns="91425" bIns="91425" anchor="t" anchorCtr="0">
            <a:noAutofit/>
          </a:bodyPr>
          <a:lstStyle/>
          <a:p>
            <a:pPr algn="l"/>
            <a:endParaRPr lang="vi-VN" sz="2000" b="0" i="0" dirty="0">
              <a:solidFill>
                <a:schemeClr val="tx1"/>
              </a:solidFill>
              <a:effectLst/>
              <a:latin typeface="BinancePlex"/>
            </a:endParaRPr>
          </a:p>
          <a:p>
            <a:pPr algn="l"/>
            <a:endParaRPr lang="vi-VN" sz="2000" dirty="0">
              <a:solidFill>
                <a:schemeClr val="tx1"/>
              </a:solidFill>
              <a:latin typeface="BinancePlex"/>
            </a:endParaRPr>
          </a:p>
          <a:p>
            <a:pPr algn="l"/>
            <a:r>
              <a:rPr lang="vi-VN" sz="2000" b="0" i="0" dirty="0">
                <a:solidFill>
                  <a:schemeClr val="tx1"/>
                </a:solidFill>
                <a:effectLst/>
                <a:latin typeface="BinancePlex"/>
              </a:rPr>
              <a:t>Cài đặt kích hoạt giá dừng</a:t>
            </a:r>
          </a:p>
          <a:p>
            <a:pPr algn="l"/>
            <a:r>
              <a:rPr lang="vi-VN" sz="2000" b="0" i="0" dirty="0">
                <a:solidFill>
                  <a:schemeClr val="tx1"/>
                </a:solidFill>
                <a:effectLst/>
                <a:latin typeface="BinancePlex"/>
              </a:rPr>
              <a:t>Khi đặt loại lệnh sử dụng giá dừng để kích hoạt, bạn có thể chọn giá gần nhất hoặc giá đánh dấu để kích hoạt. </a:t>
            </a:r>
          </a:p>
          <a:p>
            <a:pPr algn="l"/>
            <a:endParaRPr lang="vi-VN" sz="2000" dirty="0">
              <a:solidFill>
                <a:schemeClr val="tx1"/>
              </a:solidFill>
              <a:latin typeface="BinancePlex"/>
            </a:endParaRPr>
          </a:p>
          <a:p>
            <a:pPr algn="l"/>
            <a:r>
              <a:rPr lang="vi-VN" sz="2000" b="0" i="0" dirty="0">
                <a:solidFill>
                  <a:schemeClr val="tx1"/>
                </a:solidFill>
                <a:effectLst/>
                <a:latin typeface="BinancePlex"/>
              </a:rPr>
              <a:t>Để thực hiện việc này, hãy chọn giá bạn muốn dùng trong menu thả xuống [Kích hoạt] ở cuối trường nhập lệnh.</a:t>
            </a:r>
          </a:p>
        </p:txBody>
      </p:sp>
      <p:pic>
        <p:nvPicPr>
          <p:cNvPr id="43010" name="Picture 2">
            <a:extLst>
              <a:ext uri="{FF2B5EF4-FFF2-40B4-BE49-F238E27FC236}">
                <a16:creationId xmlns:a16="http://schemas.microsoft.com/office/drawing/2014/main" id="{7C3FB8D3-A95D-FCEE-23DC-73ADF712E6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4075" y="757882"/>
            <a:ext cx="4479925" cy="5552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0697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799" y="154525"/>
            <a:ext cx="8369643" cy="461624"/>
          </a:xfrm>
          <a:prstGeom prst="rect">
            <a:avLst/>
          </a:prstGeom>
          <a:noFill/>
          <a:ln>
            <a:noFill/>
          </a:ln>
        </p:spPr>
        <p:txBody>
          <a:bodyPr spcFirstLastPara="1" wrap="square" lIns="91425" tIns="45700" rIns="91425" bIns="45700" anchor="t" anchorCtr="0">
            <a:spAutoFit/>
          </a:bodyPr>
          <a:lstStyle/>
          <a:p>
            <a:pPr algn="l"/>
            <a:r>
              <a:rPr lang="vi-VN" sz="2400" b="1" i="0" dirty="0">
                <a:solidFill>
                  <a:srgbClr val="EAECEF"/>
                </a:solidFill>
                <a:effectLst/>
                <a:latin typeface="+mn-lt"/>
              </a:rPr>
              <a:t>Hướng dẫn cơ bản về giao dịch trên Binance Futures</a:t>
            </a:r>
          </a:p>
        </p:txBody>
      </p:sp>
      <p:sp>
        <p:nvSpPr>
          <p:cNvPr id="101" name="Google Shape;101;p3"/>
          <p:cNvSpPr txBox="1"/>
          <p:nvPr/>
        </p:nvSpPr>
        <p:spPr>
          <a:xfrm>
            <a:off x="138647" y="757882"/>
            <a:ext cx="8659364" cy="5049794"/>
          </a:xfrm>
          <a:prstGeom prst="rect">
            <a:avLst/>
          </a:prstGeom>
          <a:noFill/>
          <a:ln>
            <a:noFill/>
          </a:ln>
        </p:spPr>
        <p:txBody>
          <a:bodyPr spcFirstLastPara="1" wrap="square" lIns="91425" tIns="91425" rIns="91425" bIns="91425" anchor="t" anchorCtr="0">
            <a:noAutofit/>
          </a:bodyPr>
          <a:lstStyle/>
          <a:p>
            <a:pPr algn="l"/>
            <a:r>
              <a:rPr lang="vi-VN" sz="2000" b="1" i="0" dirty="0">
                <a:solidFill>
                  <a:schemeClr val="tx1"/>
                </a:solidFill>
                <a:effectLst/>
                <a:latin typeface="+mn-lt"/>
              </a:rPr>
              <a:t>Những loại lệnh nào có thể sử dụng và khi nào nên sử dụng chúng?</a:t>
            </a:r>
          </a:p>
          <a:p>
            <a:pPr algn="l"/>
            <a:r>
              <a:rPr lang="vi-VN" sz="2000" b="0" i="0" dirty="0">
                <a:solidFill>
                  <a:schemeClr val="tx1"/>
                </a:solidFill>
                <a:effectLst/>
                <a:latin typeface="+mn-lt"/>
              </a:rPr>
              <a:t>Khi đặt lệnh, bạn có nhiều lựa chọn để chọn:</a:t>
            </a:r>
          </a:p>
          <a:p>
            <a:pPr algn="l"/>
            <a:r>
              <a:rPr lang="vi-VN" sz="2000" b="0" i="0" dirty="0">
                <a:solidFill>
                  <a:schemeClr val="tx1"/>
                </a:solidFill>
                <a:effectLst/>
                <a:latin typeface="+mn-lt"/>
              </a:rPr>
              <a:t>Lệnh Limit</a:t>
            </a:r>
          </a:p>
          <a:p>
            <a:pPr algn="l"/>
            <a:endParaRPr lang="vi-VN" sz="2000" b="0" i="0" dirty="0">
              <a:solidFill>
                <a:schemeClr val="tx1"/>
              </a:solidFill>
              <a:effectLst/>
              <a:latin typeface="+mn-lt"/>
            </a:endParaRPr>
          </a:p>
          <a:p>
            <a:pPr algn="l"/>
            <a:r>
              <a:rPr lang="vi-VN" sz="2000" b="0" i="0" u="sng" dirty="0">
                <a:solidFill>
                  <a:schemeClr val="tx1"/>
                </a:solidFill>
                <a:effectLst/>
                <a:latin typeface="+mn-lt"/>
                <a:hlinkClick r:id="rId4">
                  <a:extLst>
                    <a:ext uri="{A12FA001-AC4F-418D-AE19-62706E023703}">
                      <ahyp:hlinkClr xmlns:ahyp="http://schemas.microsoft.com/office/drawing/2018/hyperlinkcolor" val="tx"/>
                    </a:ext>
                  </a:extLst>
                </a:hlinkClick>
              </a:rPr>
              <a:t>Lệnh Limit</a:t>
            </a:r>
            <a:r>
              <a:rPr lang="vi-VN" sz="2000" b="0" i="0" dirty="0">
                <a:solidFill>
                  <a:schemeClr val="tx1"/>
                </a:solidFill>
                <a:effectLst/>
                <a:latin typeface="+mn-lt"/>
              </a:rPr>
              <a:t> là một lệnh được đặt trên sổ lệnh với một mức giá giới hạn cụ thể. Khi bạn đặt lệnh Limit, giao dịch sẽ chỉ được thực hiện nếu giá thị trường đạt đến giá giới hạn của bạn (hoặc tốt hơn). Bạn có thể sử dụng các lệnh Limit để có khả năng mua ở mức giá thấp hơn hoặc bán ở mức giá cao hơn giá thị trường hiện tại.</a:t>
            </a:r>
          </a:p>
          <a:p>
            <a:pPr algn="l"/>
            <a:endParaRPr lang="vi-VN" sz="2000" b="0" i="0" dirty="0">
              <a:solidFill>
                <a:schemeClr val="tx1"/>
              </a:solidFill>
              <a:effectLst/>
              <a:latin typeface="+mn-lt"/>
            </a:endParaRPr>
          </a:p>
          <a:p>
            <a:pPr algn="l"/>
            <a:r>
              <a:rPr lang="vi-VN" sz="2000" b="0" i="0" dirty="0">
                <a:solidFill>
                  <a:schemeClr val="tx1"/>
                </a:solidFill>
                <a:effectLst/>
                <a:latin typeface="+mn-lt"/>
              </a:rPr>
              <a:t>Lệnh Market</a:t>
            </a:r>
          </a:p>
          <a:p>
            <a:pPr algn="l"/>
            <a:endParaRPr lang="vi-VN" sz="2000" b="0" i="0" dirty="0">
              <a:solidFill>
                <a:schemeClr val="tx1"/>
              </a:solidFill>
              <a:effectLst/>
              <a:latin typeface="+mn-lt"/>
            </a:endParaRPr>
          </a:p>
          <a:p>
            <a:pPr algn="l"/>
            <a:r>
              <a:rPr lang="vi-VN" sz="2000" b="0" i="0" u="sng" dirty="0">
                <a:solidFill>
                  <a:schemeClr val="tx1"/>
                </a:solidFill>
                <a:effectLst/>
                <a:latin typeface="+mn-lt"/>
                <a:hlinkClick r:id="rId4">
                  <a:extLst>
                    <a:ext uri="{A12FA001-AC4F-418D-AE19-62706E023703}">
                      <ahyp:hlinkClr xmlns:ahyp="http://schemas.microsoft.com/office/drawing/2018/hyperlinkcolor" val="tx"/>
                    </a:ext>
                  </a:extLst>
                </a:hlinkClick>
              </a:rPr>
              <a:t>Lệnh Market</a:t>
            </a:r>
            <a:r>
              <a:rPr lang="vi-VN" sz="2000" b="0" i="0" dirty="0">
                <a:solidFill>
                  <a:schemeClr val="tx1"/>
                </a:solidFill>
                <a:effectLst/>
                <a:latin typeface="+mn-lt"/>
              </a:rPr>
              <a:t> là lệnh mua hoặc bán với giá tốt nhất hiện có trên thị trường. Lệnh Market được thực hiện đối với các lệnh Limit đã đặt trước đó trên sổ lệnh. Khi đặt lệnh Market, bạn sẽ trả phí với tư cách là </a:t>
            </a:r>
            <a:r>
              <a:rPr lang="vi-VN" sz="2000" b="0" i="0" u="sng" dirty="0">
                <a:solidFill>
                  <a:schemeClr val="tx1"/>
                </a:solidFill>
                <a:effectLst/>
                <a:latin typeface="+mn-lt"/>
                <a:hlinkClick r:id="rId5">
                  <a:extLst>
                    <a:ext uri="{A12FA001-AC4F-418D-AE19-62706E023703}">
                      <ahyp:hlinkClr xmlns:ahyp="http://schemas.microsoft.com/office/drawing/2018/hyperlinkcolor" val="tx"/>
                    </a:ext>
                  </a:extLst>
                </a:hlinkClick>
              </a:rPr>
              <a:t>taker</a:t>
            </a:r>
            <a:r>
              <a:rPr lang="vi-VN" sz="2000" b="0" i="0" dirty="0">
                <a:solidFill>
                  <a:schemeClr val="tx1"/>
                </a:solidFill>
                <a:effectLst/>
                <a:latin typeface="+mn-lt"/>
              </a:rPr>
              <a:t> của thị trường.</a:t>
            </a:r>
          </a:p>
          <a:p>
            <a:pPr algn="l"/>
            <a:r>
              <a:rPr lang="vi-VN" sz="2000" b="0" i="0" dirty="0">
                <a:solidFill>
                  <a:schemeClr val="tx1"/>
                </a:solidFill>
                <a:effectLst/>
                <a:latin typeface="+mn-lt"/>
              </a:rPr>
              <a:t>Lệnh Stop Limit</a:t>
            </a:r>
          </a:p>
        </p:txBody>
      </p:sp>
    </p:spTree>
    <p:extLst>
      <p:ext uri="{BB962C8B-B14F-4D97-AF65-F5344CB8AC3E}">
        <p14:creationId xmlns:p14="http://schemas.microsoft.com/office/powerpoint/2010/main" val="41420338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799" y="154525"/>
            <a:ext cx="8369643" cy="461624"/>
          </a:xfrm>
          <a:prstGeom prst="rect">
            <a:avLst/>
          </a:prstGeom>
          <a:noFill/>
          <a:ln>
            <a:noFill/>
          </a:ln>
        </p:spPr>
        <p:txBody>
          <a:bodyPr spcFirstLastPara="1" wrap="square" lIns="91425" tIns="45700" rIns="91425" bIns="45700" anchor="t" anchorCtr="0">
            <a:spAutoFit/>
          </a:bodyPr>
          <a:lstStyle/>
          <a:p>
            <a:pPr algn="l"/>
            <a:r>
              <a:rPr lang="vi-VN" sz="2400" b="1" i="0" dirty="0">
                <a:solidFill>
                  <a:srgbClr val="EAECEF"/>
                </a:solidFill>
                <a:effectLst/>
                <a:latin typeface="+mn-lt"/>
              </a:rPr>
              <a:t>Hướng dẫn cơ bản về giao dịch trên Binance Futures</a:t>
            </a:r>
          </a:p>
        </p:txBody>
      </p:sp>
      <p:sp>
        <p:nvSpPr>
          <p:cNvPr id="101" name="Google Shape;101;p3"/>
          <p:cNvSpPr txBox="1"/>
          <p:nvPr/>
        </p:nvSpPr>
        <p:spPr>
          <a:xfrm>
            <a:off x="138647" y="757882"/>
            <a:ext cx="8659364" cy="5049794"/>
          </a:xfrm>
          <a:prstGeom prst="rect">
            <a:avLst/>
          </a:prstGeom>
          <a:noFill/>
          <a:ln>
            <a:noFill/>
          </a:ln>
        </p:spPr>
        <p:txBody>
          <a:bodyPr spcFirstLastPara="1" wrap="square" lIns="91425" tIns="91425" rIns="91425" bIns="91425" anchor="t" anchorCtr="0">
            <a:noAutofit/>
          </a:bodyPr>
          <a:lstStyle/>
          <a:p>
            <a:pPr algn="l"/>
            <a:r>
              <a:rPr lang="vi-VN" sz="2000" b="0" i="0" dirty="0">
                <a:solidFill>
                  <a:schemeClr val="tx1"/>
                </a:solidFill>
                <a:effectLst/>
                <a:latin typeface="+mn-lt"/>
              </a:rPr>
              <a:t>Lệnh Stop Limit</a:t>
            </a:r>
          </a:p>
          <a:p>
            <a:pPr algn="l"/>
            <a:endParaRPr lang="vi-VN" sz="2000" b="0" i="0" dirty="0">
              <a:solidFill>
                <a:schemeClr val="tx1"/>
              </a:solidFill>
              <a:effectLst/>
              <a:latin typeface="+mn-lt"/>
            </a:endParaRPr>
          </a:p>
          <a:p>
            <a:pPr algn="l"/>
            <a:r>
              <a:rPr lang="vi-VN" sz="2000" b="0" i="0" dirty="0">
                <a:solidFill>
                  <a:schemeClr val="tx1"/>
                </a:solidFill>
                <a:effectLst/>
                <a:latin typeface="+mn-lt"/>
              </a:rPr>
              <a:t>Cách dễ nhất để hiểu </a:t>
            </a:r>
            <a:r>
              <a:rPr lang="vi-VN" sz="2000" b="0" i="0" u="sng" dirty="0">
                <a:solidFill>
                  <a:schemeClr val="tx1"/>
                </a:solidFill>
                <a:effectLst/>
                <a:latin typeface="+mn-lt"/>
                <a:hlinkClick r:id="rId4">
                  <a:extLst>
                    <a:ext uri="{A12FA001-AC4F-418D-AE19-62706E023703}">
                      <ahyp:hlinkClr xmlns:ahyp="http://schemas.microsoft.com/office/drawing/2018/hyperlinkcolor" val="tx"/>
                    </a:ext>
                  </a:extLst>
                </a:hlinkClick>
              </a:rPr>
              <a:t>lệnh Stop Limit</a:t>
            </a:r>
            <a:r>
              <a:rPr lang="vi-VN" sz="2000" b="0" i="0" dirty="0">
                <a:solidFill>
                  <a:schemeClr val="tx1"/>
                </a:solidFill>
                <a:effectLst/>
                <a:latin typeface="+mn-lt"/>
              </a:rPr>
              <a:t> là chia nó thành giá dừng và giá giới hạn. Giá dừng là giá kích hoạt lệnh Limit và giá giới hạn là giá giới hạn của lệnh Limit được kích hoạt. Điều này nghĩa là sau khi đạt đến giá dừng, lệnh Limit của bạn sẽ lập tức được đặt trên sổ lệnh.</a:t>
            </a:r>
          </a:p>
          <a:p>
            <a:pPr algn="l"/>
            <a:r>
              <a:rPr lang="vi-VN" sz="2000" b="0" i="0" dirty="0">
                <a:solidFill>
                  <a:schemeClr val="tx1"/>
                </a:solidFill>
                <a:effectLst/>
                <a:latin typeface="+mn-lt"/>
              </a:rPr>
              <a:t>Mặc dù giá dừng và giá giới hạn có thể giống nhau, nhưng đây không phải là điều bắt buộc. Trên thực tế, bạn có thể đặt giá dừng (giá kích hoạt) cao hơn một chút so với giá giới hạn cho các lệnh bán hoặc thấp hơn một chút so với giá giới hạn cho các lệnh mua. Điều này có thể làm tăng cơ hội khớp lệnh Limit của bạn sau khi đạt đến giá dừng.</a:t>
            </a:r>
          </a:p>
          <a:p>
            <a:pPr algn="l"/>
            <a:endParaRPr lang="vi-VN" sz="2000" b="0" i="0" dirty="0">
              <a:solidFill>
                <a:schemeClr val="tx1"/>
              </a:solidFill>
              <a:effectLst/>
              <a:latin typeface="+mn-lt"/>
            </a:endParaRPr>
          </a:p>
          <a:p>
            <a:pPr algn="l"/>
            <a:r>
              <a:rPr lang="vi-VN" sz="2000" b="0" i="0" dirty="0">
                <a:solidFill>
                  <a:schemeClr val="tx1"/>
                </a:solidFill>
                <a:effectLst/>
                <a:latin typeface="+mn-lt"/>
              </a:rPr>
              <a:t>Lệnh Stop Market</a:t>
            </a:r>
          </a:p>
          <a:p>
            <a:pPr algn="l"/>
            <a:endParaRPr lang="vi-VN" sz="2000" b="0" i="0" dirty="0">
              <a:solidFill>
                <a:schemeClr val="tx1"/>
              </a:solidFill>
              <a:effectLst/>
              <a:latin typeface="+mn-lt"/>
            </a:endParaRPr>
          </a:p>
          <a:p>
            <a:pPr algn="l"/>
            <a:r>
              <a:rPr lang="vi-VN" sz="2000" b="0" i="0" dirty="0">
                <a:solidFill>
                  <a:schemeClr val="tx1"/>
                </a:solidFill>
                <a:effectLst/>
                <a:latin typeface="+mn-lt"/>
              </a:rPr>
              <a:t>Tương tự như lệnh Stop Limit, lệnh Stop Market sử dụng giá dừng để kích hoạt. Tuy nhiên, thay vào đó, khi đạt đến giá dừng, lệnh này sẽ kích hoạt một lệnh Market.</a:t>
            </a:r>
          </a:p>
          <a:p>
            <a:br>
              <a:rPr lang="vi-VN" sz="2000" dirty="0">
                <a:solidFill>
                  <a:schemeClr val="tx1"/>
                </a:solidFill>
                <a:latin typeface="+mn-lt"/>
              </a:rPr>
            </a:br>
            <a:endParaRPr lang="vi-VN" sz="2000" b="0" i="0" dirty="0">
              <a:solidFill>
                <a:schemeClr val="tx1"/>
              </a:solidFill>
              <a:effectLst/>
              <a:latin typeface="+mn-lt"/>
            </a:endParaRPr>
          </a:p>
        </p:txBody>
      </p:sp>
    </p:spTree>
    <p:extLst>
      <p:ext uri="{BB962C8B-B14F-4D97-AF65-F5344CB8AC3E}">
        <p14:creationId xmlns:p14="http://schemas.microsoft.com/office/powerpoint/2010/main" val="13154955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799" y="154525"/>
            <a:ext cx="8369643" cy="461624"/>
          </a:xfrm>
          <a:prstGeom prst="rect">
            <a:avLst/>
          </a:prstGeom>
          <a:noFill/>
          <a:ln>
            <a:noFill/>
          </a:ln>
        </p:spPr>
        <p:txBody>
          <a:bodyPr spcFirstLastPara="1" wrap="square" lIns="91425" tIns="45700" rIns="91425" bIns="45700" anchor="t" anchorCtr="0">
            <a:spAutoFit/>
          </a:bodyPr>
          <a:lstStyle/>
          <a:p>
            <a:pPr algn="l"/>
            <a:r>
              <a:rPr lang="vi-VN" sz="2400" b="1" i="0" dirty="0">
                <a:solidFill>
                  <a:srgbClr val="EAECEF"/>
                </a:solidFill>
                <a:effectLst/>
                <a:latin typeface="+mn-lt"/>
              </a:rPr>
              <a:t>Hướng dẫn cơ bản về giao dịch trên Binance Futures</a:t>
            </a:r>
          </a:p>
        </p:txBody>
      </p:sp>
      <p:sp>
        <p:nvSpPr>
          <p:cNvPr id="101" name="Google Shape;101;p3"/>
          <p:cNvSpPr txBox="1"/>
          <p:nvPr/>
        </p:nvSpPr>
        <p:spPr>
          <a:xfrm>
            <a:off x="138647" y="757882"/>
            <a:ext cx="8659364" cy="5049794"/>
          </a:xfrm>
          <a:prstGeom prst="rect">
            <a:avLst/>
          </a:prstGeom>
          <a:noFill/>
          <a:ln>
            <a:noFill/>
          </a:ln>
        </p:spPr>
        <p:txBody>
          <a:bodyPr spcFirstLastPara="1" wrap="square" lIns="91425" tIns="91425" rIns="91425" bIns="91425" anchor="t" anchorCtr="0">
            <a:noAutofit/>
          </a:bodyPr>
          <a:lstStyle/>
          <a:p>
            <a:pPr algn="l"/>
            <a:r>
              <a:rPr lang="vi-VN" sz="2000" b="0" i="0" dirty="0">
                <a:solidFill>
                  <a:schemeClr val="tx1"/>
                </a:solidFill>
                <a:effectLst/>
                <a:latin typeface="+mn-lt"/>
              </a:rPr>
              <a:t>Lệnh Take-Profit-Limit</a:t>
            </a:r>
          </a:p>
          <a:p>
            <a:pPr algn="l"/>
            <a:endParaRPr lang="vi-VN" sz="2000" b="0" i="0" dirty="0">
              <a:solidFill>
                <a:schemeClr val="tx1"/>
              </a:solidFill>
              <a:effectLst/>
              <a:latin typeface="+mn-lt"/>
            </a:endParaRPr>
          </a:p>
          <a:p>
            <a:pPr algn="l"/>
            <a:r>
              <a:rPr lang="vi-VN" sz="2000" b="0" i="0" dirty="0">
                <a:solidFill>
                  <a:schemeClr val="tx1"/>
                </a:solidFill>
                <a:effectLst/>
                <a:latin typeface="+mn-lt"/>
              </a:rPr>
              <a:t>Lệnh Take-Profit-Limit tương tự như lệnh Stop Limit. Lệnh Take-Profit-Limit bao gồm giá kích hoạt, tức giá kích hoạt lệnh và giá giới hạn, tức giá của lệnh Limit được thêm vào sổ lệnh sau đó. Sự khác biệt chính giữa lệnh Stop Limit và lệnh Take-Profit-Limit là lệnh Take-Profit-Limit chỉ có thể được sử dụng để giảm các vị thế đang mở. </a:t>
            </a:r>
          </a:p>
          <a:p>
            <a:pPr algn="l"/>
            <a:endParaRPr lang="vi-VN" sz="2000" b="0" i="0" dirty="0">
              <a:solidFill>
                <a:schemeClr val="tx1"/>
              </a:solidFill>
              <a:effectLst/>
              <a:latin typeface="+mn-lt"/>
            </a:endParaRPr>
          </a:p>
          <a:p>
            <a:pPr algn="l"/>
            <a:r>
              <a:rPr lang="vi-VN" sz="2000" b="0" i="0" dirty="0">
                <a:solidFill>
                  <a:schemeClr val="tx1"/>
                </a:solidFill>
                <a:effectLst/>
                <a:latin typeface="+mn-lt"/>
              </a:rPr>
              <a:t>Lệnh Take-Profit-Limit có thể là một công cụ hữu ích để quản lý rủi ro và chốt lời ở các mức giá cụ thể. Lệnh Take-Profit-Limit cũng có thể được dùng cùng các loại lệnh khác, chẳng hạn như lệnh Stop Limit, cho phép bạn kiểm soát được các vị thế của mình nhiều hơn.</a:t>
            </a:r>
          </a:p>
          <a:p>
            <a:pPr algn="l"/>
            <a:r>
              <a:rPr lang="vi-VN" sz="2000" b="0" i="0" dirty="0">
                <a:solidFill>
                  <a:schemeClr val="tx1"/>
                </a:solidFill>
                <a:effectLst/>
                <a:latin typeface="+mn-lt"/>
              </a:rPr>
              <a:t>Lưu ý, những lệnh này không phải là lệnh </a:t>
            </a:r>
            <a:r>
              <a:rPr lang="vi-VN" sz="2000" b="0" i="0" u="sng" dirty="0">
                <a:solidFill>
                  <a:schemeClr val="tx1"/>
                </a:solidFill>
                <a:effectLst/>
                <a:latin typeface="+mn-lt"/>
                <a:hlinkClick r:id="rId4">
                  <a:extLst>
                    <a:ext uri="{A12FA001-AC4F-418D-AE19-62706E023703}">
                      <ahyp:hlinkClr xmlns:ahyp="http://schemas.microsoft.com/office/drawing/2018/hyperlinkcolor" val="tx"/>
                    </a:ext>
                  </a:extLst>
                </a:hlinkClick>
              </a:rPr>
              <a:t>OCO</a:t>
            </a:r>
            <a:r>
              <a:rPr lang="vi-VN" sz="2000" b="0" i="0" dirty="0">
                <a:solidFill>
                  <a:schemeClr val="tx1"/>
                </a:solidFill>
                <a:effectLst/>
                <a:latin typeface="+mn-lt"/>
              </a:rPr>
              <a:t>. Ví dụ: Nếu lệnh Stop Limit của bạn được kích hoạt trong khi bạn đã có một lệnh Take-Profit-Limit đang hoạt động, lệnh Take-Profit-Limit vẫn hoạt động cho đến khi bạn hủy lệnh theo cách thủ công. Bạn có thể đặt lệnh Take-Profit-Limit dưới tùy chọn [Stop Limit] trong trường nhập lệnh.</a:t>
            </a:r>
          </a:p>
          <a:p>
            <a:br>
              <a:rPr lang="vi-VN" sz="2000" dirty="0">
                <a:solidFill>
                  <a:schemeClr val="tx1"/>
                </a:solidFill>
                <a:latin typeface="+mn-lt"/>
              </a:rPr>
            </a:br>
            <a:endParaRPr lang="vi-VN" sz="2000" b="0" i="0" dirty="0">
              <a:solidFill>
                <a:schemeClr val="tx1"/>
              </a:solidFill>
              <a:effectLst/>
              <a:latin typeface="+mn-lt"/>
            </a:endParaRPr>
          </a:p>
        </p:txBody>
      </p:sp>
    </p:spTree>
    <p:extLst>
      <p:ext uri="{BB962C8B-B14F-4D97-AF65-F5344CB8AC3E}">
        <p14:creationId xmlns:p14="http://schemas.microsoft.com/office/powerpoint/2010/main" val="20100215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799" y="154525"/>
            <a:ext cx="8369643" cy="461624"/>
          </a:xfrm>
          <a:prstGeom prst="rect">
            <a:avLst/>
          </a:prstGeom>
          <a:noFill/>
          <a:ln>
            <a:noFill/>
          </a:ln>
        </p:spPr>
        <p:txBody>
          <a:bodyPr spcFirstLastPara="1" wrap="square" lIns="91425" tIns="45700" rIns="91425" bIns="45700" anchor="t" anchorCtr="0">
            <a:spAutoFit/>
          </a:bodyPr>
          <a:lstStyle/>
          <a:p>
            <a:pPr algn="l"/>
            <a:r>
              <a:rPr lang="vi-VN" sz="2400" b="1" i="0" dirty="0">
                <a:solidFill>
                  <a:srgbClr val="EAECEF"/>
                </a:solidFill>
                <a:effectLst/>
                <a:latin typeface="+mn-lt"/>
              </a:rPr>
              <a:t>Hướng dẫn cơ bản về giao dịch trên Binance Futures</a:t>
            </a:r>
          </a:p>
        </p:txBody>
      </p:sp>
      <p:sp>
        <p:nvSpPr>
          <p:cNvPr id="101" name="Google Shape;101;p3"/>
          <p:cNvSpPr txBox="1"/>
          <p:nvPr/>
        </p:nvSpPr>
        <p:spPr>
          <a:xfrm>
            <a:off x="138647" y="757882"/>
            <a:ext cx="8659364" cy="5049794"/>
          </a:xfrm>
          <a:prstGeom prst="rect">
            <a:avLst/>
          </a:prstGeom>
          <a:noFill/>
          <a:ln>
            <a:noFill/>
          </a:ln>
        </p:spPr>
        <p:txBody>
          <a:bodyPr spcFirstLastPara="1" wrap="square" lIns="91425" tIns="91425" rIns="91425" bIns="91425" anchor="t" anchorCtr="0">
            <a:noAutofit/>
          </a:bodyPr>
          <a:lstStyle/>
          <a:p>
            <a:pPr algn="l"/>
            <a:r>
              <a:rPr lang="vi-VN" sz="2000" b="0" i="0" dirty="0">
                <a:solidFill>
                  <a:schemeClr val="tx1"/>
                </a:solidFill>
                <a:effectLst/>
                <a:latin typeface="+mn-lt"/>
              </a:rPr>
              <a:t>Lệnh Take Profit Market</a:t>
            </a:r>
          </a:p>
          <a:p>
            <a:pPr algn="l"/>
            <a:r>
              <a:rPr lang="vi-VN" sz="2000" b="0" i="0" dirty="0">
                <a:solidFill>
                  <a:schemeClr val="tx1"/>
                </a:solidFill>
                <a:effectLst/>
                <a:latin typeface="+mn-lt"/>
              </a:rPr>
              <a:t>Tương tự như lệnh Take-Profit-Limit, lệnh Take Profit Market dùng giá dừng để kích hoạt. Tuy nhiên, thay vào đó, khi đạt đến giá dừng, lệnh này sẽ kích hoạt một lệnh Market. Bạn cũng có thể đặt lệnh Take Profit Market bằng tùy chọn Stop Market ở trường nhập lệnh.</a:t>
            </a:r>
          </a:p>
          <a:p>
            <a:pPr algn="l"/>
            <a:endParaRPr lang="vi-VN" sz="2000" b="0" i="0" dirty="0">
              <a:solidFill>
                <a:schemeClr val="tx1"/>
              </a:solidFill>
              <a:effectLst/>
              <a:latin typeface="+mn-lt"/>
            </a:endParaRPr>
          </a:p>
          <a:p>
            <a:pPr algn="l"/>
            <a:r>
              <a:rPr lang="vi-VN" sz="2000" b="0" i="0" dirty="0">
                <a:solidFill>
                  <a:schemeClr val="tx1"/>
                </a:solidFill>
                <a:effectLst/>
                <a:latin typeface="+mn-lt"/>
              </a:rPr>
              <a:t>Lệnh Trailing Stop</a:t>
            </a:r>
          </a:p>
          <a:p>
            <a:pPr algn="l"/>
            <a:r>
              <a:rPr lang="vi-VN" sz="2000" b="0" i="0" dirty="0">
                <a:solidFill>
                  <a:schemeClr val="tx1"/>
                </a:solidFill>
                <a:effectLst/>
                <a:latin typeface="+mn-lt"/>
              </a:rPr>
              <a:t>Lệnh Trailing Stop giúp bạn chốt lời, đồng thời hạn chế các khoản lỗ có thể xảy ra trên các vị thế mở của bạn. Đối với vị thế Long, điều này nghĩa là Trailing Stop sẽ tăng cùng giá nếu giá tăng.</a:t>
            </a:r>
          </a:p>
          <a:p>
            <a:pPr algn="l"/>
            <a:r>
              <a:rPr lang="vi-VN" sz="2000" b="0" i="0" dirty="0">
                <a:solidFill>
                  <a:schemeClr val="tx1"/>
                </a:solidFill>
                <a:effectLst/>
                <a:latin typeface="+mn-lt"/>
              </a:rPr>
              <a:t>Tuy nhiên, nếu giá giảm, Trailing Stop sẽ ngừng di chuyển. Nếu giá di chuyển một tỷ lệ phần trăm cụ thể (được gọi là tỷ lệ hồi giá) theo hướng khác, một lệnh bán sẽ được thực hiện. Điều này cũng đúng với vị thế Short nhưng theo hướng ngược lại. Ngoài ra, Trailing Stop của lệnh này sẽ di chuyển xuống theo thị trường, nhưng sẽ dừng di chuyển nếu thị trường bắt đầu đi lên. Nếu mức giá di chuyển một tỷ lệ phần trăm cụ thể theo hướng khác, một lệnh mua sẽ được thực hiện.</a:t>
            </a:r>
          </a:p>
        </p:txBody>
      </p:sp>
    </p:spTree>
    <p:extLst>
      <p:ext uri="{BB962C8B-B14F-4D97-AF65-F5344CB8AC3E}">
        <p14:creationId xmlns:p14="http://schemas.microsoft.com/office/powerpoint/2010/main" val="20381397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799" y="154525"/>
            <a:ext cx="8369643" cy="461624"/>
          </a:xfrm>
          <a:prstGeom prst="rect">
            <a:avLst/>
          </a:prstGeom>
          <a:noFill/>
          <a:ln>
            <a:noFill/>
          </a:ln>
        </p:spPr>
        <p:txBody>
          <a:bodyPr spcFirstLastPara="1" wrap="square" lIns="91425" tIns="45700" rIns="91425" bIns="45700" anchor="t" anchorCtr="0">
            <a:spAutoFit/>
          </a:bodyPr>
          <a:lstStyle/>
          <a:p>
            <a:pPr algn="l"/>
            <a:r>
              <a:rPr lang="vi-VN" sz="2400" b="1" i="0" dirty="0">
                <a:solidFill>
                  <a:srgbClr val="EAECEF"/>
                </a:solidFill>
                <a:effectLst/>
                <a:latin typeface="+mn-lt"/>
              </a:rPr>
              <a:t>Hướng dẫn cơ bản về giao dịch trên Binance Futures</a:t>
            </a:r>
          </a:p>
        </p:txBody>
      </p:sp>
      <p:sp>
        <p:nvSpPr>
          <p:cNvPr id="101" name="Google Shape;101;p3"/>
          <p:cNvSpPr txBox="1"/>
          <p:nvPr/>
        </p:nvSpPr>
        <p:spPr>
          <a:xfrm>
            <a:off x="138647" y="757882"/>
            <a:ext cx="8659364" cy="5049794"/>
          </a:xfrm>
          <a:prstGeom prst="rect">
            <a:avLst/>
          </a:prstGeom>
          <a:noFill/>
          <a:ln>
            <a:noFill/>
          </a:ln>
        </p:spPr>
        <p:txBody>
          <a:bodyPr spcFirstLastPara="1" wrap="square" lIns="91425" tIns="91425" rIns="91425" bIns="91425" anchor="t" anchorCtr="0">
            <a:noAutofit/>
          </a:bodyPr>
          <a:lstStyle/>
          <a:p>
            <a:pPr algn="l"/>
            <a:endParaRPr lang="vi-VN" sz="2000" b="0" i="0" dirty="0">
              <a:solidFill>
                <a:schemeClr val="tx1"/>
              </a:solidFill>
              <a:effectLst/>
              <a:latin typeface="+mn-lt"/>
            </a:endParaRPr>
          </a:p>
          <a:p>
            <a:pPr algn="l"/>
            <a:r>
              <a:rPr lang="vi-VN" sz="2000" b="0" i="0" dirty="0">
                <a:solidFill>
                  <a:schemeClr val="tx1"/>
                </a:solidFill>
                <a:effectLst/>
                <a:latin typeface="+mn-lt"/>
              </a:rPr>
              <a:t>Giá kích hoạt là mức giá kích hoạt lệnh Trailing Stop. Nếu bạn không chỉ định giá kích hoạt, giá này sẽ mặc định là giá gần nhất hoặc giá đánh dấu hiện tại. Bạn có thể đặt mức giá sẽ được sử dụng để kích hoạt ở dưới trường nhập lệnh. </a:t>
            </a:r>
          </a:p>
          <a:p>
            <a:pPr algn="l"/>
            <a:endParaRPr lang="vi-VN" sz="2000" b="0" i="0" dirty="0">
              <a:solidFill>
                <a:schemeClr val="tx1"/>
              </a:solidFill>
              <a:effectLst/>
              <a:latin typeface="+mn-lt"/>
            </a:endParaRPr>
          </a:p>
          <a:p>
            <a:pPr algn="l"/>
            <a:r>
              <a:rPr lang="vi-VN" sz="2000" b="0" i="0" dirty="0">
                <a:solidFill>
                  <a:schemeClr val="tx1"/>
                </a:solidFill>
                <a:effectLst/>
                <a:latin typeface="+mn-lt"/>
              </a:rPr>
              <a:t>Tỷ lệ hồi giá là yếu tố xác định số phần trăm mà Trailing Stop sẽ "theo dấu" giá. Vì vậy, nếu bạn đặt tỷ lệ hồi giá là 1%, Trailing Stop sẽ tiếp tục theo giá từ khoảng cách 1% nếu giao dịch diễn ra theo hướng của bạn. Nếu giá di chuyển hơn 1% theo hướng ngược lại với giao dịch của bạn, một lệnh mua hoặc bán sẽ được thực hiện (tùy thuộc vào hướng giao dịch của bạn).</a:t>
            </a:r>
          </a:p>
        </p:txBody>
      </p:sp>
    </p:spTree>
    <p:extLst>
      <p:ext uri="{BB962C8B-B14F-4D97-AF65-F5344CB8AC3E}">
        <p14:creationId xmlns:p14="http://schemas.microsoft.com/office/powerpoint/2010/main" val="30363172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799" y="154525"/>
            <a:ext cx="8369643" cy="461624"/>
          </a:xfrm>
          <a:prstGeom prst="rect">
            <a:avLst/>
          </a:prstGeom>
          <a:noFill/>
          <a:ln>
            <a:noFill/>
          </a:ln>
        </p:spPr>
        <p:txBody>
          <a:bodyPr spcFirstLastPara="1" wrap="square" lIns="91425" tIns="45700" rIns="91425" bIns="45700" anchor="t" anchorCtr="0">
            <a:spAutoFit/>
          </a:bodyPr>
          <a:lstStyle/>
          <a:p>
            <a:pPr algn="l"/>
            <a:r>
              <a:rPr lang="vi-VN" sz="2400" b="1" i="0" dirty="0">
                <a:solidFill>
                  <a:srgbClr val="EAECEF"/>
                </a:solidFill>
                <a:effectLst/>
                <a:latin typeface="+mn-lt"/>
              </a:rPr>
              <a:t>Hướng dẫn cơ bản về giao dịch trên Binance Futures</a:t>
            </a:r>
          </a:p>
        </p:txBody>
      </p:sp>
      <p:sp>
        <p:nvSpPr>
          <p:cNvPr id="101" name="Google Shape;101;p3"/>
          <p:cNvSpPr txBox="1"/>
          <p:nvPr/>
        </p:nvSpPr>
        <p:spPr>
          <a:xfrm>
            <a:off x="138647" y="757882"/>
            <a:ext cx="8659364" cy="5049794"/>
          </a:xfrm>
          <a:prstGeom prst="rect">
            <a:avLst/>
          </a:prstGeom>
          <a:noFill/>
          <a:ln>
            <a:noFill/>
          </a:ln>
        </p:spPr>
        <p:txBody>
          <a:bodyPr spcFirstLastPara="1" wrap="square" lIns="91425" tIns="91425" rIns="91425" bIns="91425" anchor="t" anchorCtr="0">
            <a:noAutofit/>
          </a:bodyPr>
          <a:lstStyle/>
          <a:p>
            <a:pPr algn="l"/>
            <a:r>
              <a:rPr lang="vi-VN" sz="2000" b="1" i="0" dirty="0">
                <a:solidFill>
                  <a:schemeClr val="tx1"/>
                </a:solidFill>
                <a:effectLst/>
                <a:latin typeface="+mn-lt"/>
              </a:rPr>
              <a:t>Cách sử dụng công cụ tính trong Binance Futures</a:t>
            </a:r>
          </a:p>
          <a:p>
            <a:pPr algn="l"/>
            <a:endParaRPr lang="vi-VN" sz="2000" b="1" i="0" dirty="0">
              <a:solidFill>
                <a:schemeClr val="tx1"/>
              </a:solidFill>
              <a:effectLst/>
              <a:latin typeface="+mn-lt"/>
            </a:endParaRPr>
          </a:p>
          <a:p>
            <a:pPr algn="l"/>
            <a:r>
              <a:rPr lang="vi-VN" sz="2000" b="0" i="0" dirty="0">
                <a:solidFill>
                  <a:schemeClr val="tx1"/>
                </a:solidFill>
                <a:effectLst/>
                <a:latin typeface="+mn-lt"/>
              </a:rPr>
              <a:t>Bạn có thể tìm thấy công cụ tính ở đầu trường nhập lệnh. Công cụ này cho phép bạn tính toán các giá trị trước khi vào một vị thế Long hoặc Short. Bạn có thể điều chỉnh thanh trượt đòn bẩy trong mỗi tab để sử dụng công cụ tính làm cơ sở cho các tính toán của mình.</a:t>
            </a:r>
          </a:p>
          <a:p>
            <a:pPr algn="l"/>
            <a:r>
              <a:rPr lang="vi-VN" sz="2000" b="0" i="0" dirty="0">
                <a:solidFill>
                  <a:schemeClr val="tx1"/>
                </a:solidFill>
                <a:effectLst/>
                <a:latin typeface="+mn-lt"/>
              </a:rPr>
              <a:t>Công cụ tính có ba tab:</a:t>
            </a:r>
          </a:p>
          <a:p>
            <a:pPr algn="l"/>
            <a:endParaRPr lang="vi-VN" sz="2000" b="0" i="0" dirty="0">
              <a:solidFill>
                <a:schemeClr val="tx1"/>
              </a:solidFill>
              <a:effectLst/>
              <a:latin typeface="+mn-lt"/>
            </a:endParaRPr>
          </a:p>
          <a:p>
            <a:pPr algn="l" fontAlgn="auto">
              <a:buFont typeface="Arial" panose="020B0604020202020204" pitchFamily="34" charset="0"/>
              <a:buChar char="•"/>
            </a:pPr>
            <a:r>
              <a:rPr lang="vi-VN" sz="2000" b="0" i="0" dirty="0">
                <a:solidFill>
                  <a:schemeClr val="tx1"/>
                </a:solidFill>
                <a:effectLst/>
                <a:latin typeface="+mn-lt"/>
              </a:rPr>
              <a:t> PNL – Dùng tab này để tính ký quỹ ban đầu, lãi và lỗ (PnL), ROE dựa trên giá vào và giá ra dự kiến, cùng với quy mô vị thế.</a:t>
            </a:r>
          </a:p>
          <a:p>
            <a:pPr algn="l" fontAlgn="auto">
              <a:buFont typeface="Arial" panose="020B0604020202020204" pitchFamily="34" charset="0"/>
              <a:buChar char="•"/>
            </a:pPr>
            <a:r>
              <a:rPr lang="vi-VN" sz="2000" b="0" i="0" dirty="0">
                <a:solidFill>
                  <a:schemeClr val="tx1"/>
                </a:solidFill>
                <a:effectLst/>
                <a:latin typeface="+mn-lt"/>
              </a:rPr>
              <a:t> Giá mục tiêu – Dùng tab này để tính giá bạn sẽ cần để thoát vị thế của mình nhằm đạt được tỷ lệ phần trăm lợi nhuận như mong muốn.</a:t>
            </a:r>
          </a:p>
          <a:p>
            <a:pPr algn="l" fontAlgn="auto">
              <a:buFont typeface="Arial" panose="020B0604020202020204" pitchFamily="34" charset="0"/>
              <a:buChar char="•"/>
            </a:pPr>
            <a:r>
              <a:rPr lang="vi-VN" sz="2000" b="0" i="0" dirty="0">
                <a:solidFill>
                  <a:schemeClr val="tx1"/>
                </a:solidFill>
                <a:effectLst/>
                <a:latin typeface="+mn-lt"/>
              </a:rPr>
              <a:t> Giá thanh lý – Dùng tab này để tính giá thanh lý ước tính dựa trên số dư trong ví, giá nhập mong muốn và quy mô vị thế của bạn.</a:t>
            </a:r>
          </a:p>
          <a:p>
            <a:pPr algn="l"/>
            <a:r>
              <a:rPr lang="vi-VN" sz="2000" b="0" i="0" dirty="0">
                <a:solidFill>
                  <a:schemeClr val="tx1"/>
                </a:solidFill>
                <a:effectLst/>
                <a:latin typeface="+mn-lt"/>
              </a:rPr>
              <a:t>Bạn có thể tham khảo video hướng dẫn </a:t>
            </a:r>
            <a:r>
              <a:rPr lang="vi-VN" sz="2000" b="0" i="0" u="sng" dirty="0">
                <a:solidFill>
                  <a:schemeClr val="tx1"/>
                </a:solidFill>
                <a:effectLst/>
                <a:latin typeface="+mn-lt"/>
                <a:hlinkClick r:id="rId4">
                  <a:extLst>
                    <a:ext uri="{A12FA001-AC4F-418D-AE19-62706E023703}">
                      <ahyp:hlinkClr xmlns:ahyp="http://schemas.microsoft.com/office/drawing/2018/hyperlinkcolor" val="tx"/>
                    </a:ext>
                  </a:extLst>
                </a:hlinkClick>
              </a:rPr>
              <a:t>tại đây</a:t>
            </a:r>
            <a:r>
              <a:rPr lang="vi-VN" sz="2000" b="0" i="0" dirty="0">
                <a:solidFill>
                  <a:schemeClr val="tx1"/>
                </a:solidFill>
                <a:effectLst/>
                <a:latin typeface="+mn-lt"/>
              </a:rPr>
              <a:t>.</a:t>
            </a:r>
          </a:p>
        </p:txBody>
      </p:sp>
    </p:spTree>
    <p:extLst>
      <p:ext uri="{BB962C8B-B14F-4D97-AF65-F5344CB8AC3E}">
        <p14:creationId xmlns:p14="http://schemas.microsoft.com/office/powerpoint/2010/main" val="40064991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799" y="154525"/>
            <a:ext cx="8369643" cy="461624"/>
          </a:xfrm>
          <a:prstGeom prst="rect">
            <a:avLst/>
          </a:prstGeom>
          <a:noFill/>
          <a:ln>
            <a:noFill/>
          </a:ln>
        </p:spPr>
        <p:txBody>
          <a:bodyPr spcFirstLastPara="1" wrap="square" lIns="91425" tIns="45700" rIns="91425" bIns="45700" anchor="t" anchorCtr="0">
            <a:spAutoFit/>
          </a:bodyPr>
          <a:lstStyle/>
          <a:p>
            <a:pPr algn="l"/>
            <a:r>
              <a:rPr lang="vi-VN" sz="2400" b="1" i="0" dirty="0">
                <a:solidFill>
                  <a:srgbClr val="EAECEF"/>
                </a:solidFill>
                <a:effectLst/>
                <a:latin typeface="+mn-lt"/>
              </a:rPr>
              <a:t>Hướng dẫn cơ bản về giao dịch trên Binance Futures</a:t>
            </a:r>
          </a:p>
        </p:txBody>
      </p:sp>
      <p:sp>
        <p:nvSpPr>
          <p:cNvPr id="101" name="Google Shape;101;p3"/>
          <p:cNvSpPr txBox="1"/>
          <p:nvPr/>
        </p:nvSpPr>
        <p:spPr>
          <a:xfrm>
            <a:off x="138647" y="757882"/>
            <a:ext cx="4013223" cy="5049794"/>
          </a:xfrm>
          <a:prstGeom prst="rect">
            <a:avLst/>
          </a:prstGeom>
          <a:noFill/>
          <a:ln>
            <a:noFill/>
          </a:ln>
        </p:spPr>
        <p:txBody>
          <a:bodyPr spcFirstLastPara="1" wrap="square" lIns="91425" tIns="91425" rIns="91425" bIns="91425" anchor="t" anchorCtr="0">
            <a:noAutofit/>
          </a:bodyPr>
          <a:lstStyle/>
          <a:p>
            <a:pPr algn="l"/>
            <a:r>
              <a:rPr lang="vi-VN" sz="2000" b="1" i="0" dirty="0">
                <a:solidFill>
                  <a:schemeClr val="tx1"/>
                </a:solidFill>
                <a:effectLst/>
                <a:latin typeface="+mn-lt"/>
              </a:rPr>
              <a:t>Cách sử dụng chế độ phòng hộ</a:t>
            </a:r>
          </a:p>
          <a:p>
            <a:pPr algn="l"/>
            <a:endParaRPr lang="vi-VN" sz="2000" b="1" i="0" dirty="0">
              <a:solidFill>
                <a:schemeClr val="tx1"/>
              </a:solidFill>
              <a:effectLst/>
              <a:latin typeface="+mn-lt"/>
            </a:endParaRPr>
          </a:p>
          <a:p>
            <a:pPr algn="l"/>
            <a:r>
              <a:rPr lang="vi-VN" sz="2000" b="0" i="0" dirty="0">
                <a:solidFill>
                  <a:schemeClr val="tx1"/>
                </a:solidFill>
                <a:effectLst/>
                <a:latin typeface="+mn-lt"/>
              </a:rPr>
              <a:t>Trong chế độ </a:t>
            </a:r>
            <a:r>
              <a:rPr lang="vi-VN" sz="2000" b="0" i="1" dirty="0">
                <a:solidFill>
                  <a:schemeClr val="tx1"/>
                </a:solidFill>
                <a:effectLst/>
                <a:latin typeface="+mn-lt"/>
              </a:rPr>
              <a:t>phòng hộ</a:t>
            </a:r>
            <a:r>
              <a:rPr lang="vi-VN" sz="2000" b="0" i="0" dirty="0">
                <a:solidFill>
                  <a:schemeClr val="tx1"/>
                </a:solidFill>
                <a:effectLst/>
                <a:latin typeface="+mn-lt"/>
              </a:rPr>
              <a:t>, bạn có thể đồng thời nắm giữ các vị thế Long và Short cho một hợp đồng.</a:t>
            </a:r>
          </a:p>
          <a:p>
            <a:pPr algn="l"/>
            <a:endParaRPr lang="vi-VN" sz="2000" dirty="0">
              <a:solidFill>
                <a:schemeClr val="tx1"/>
              </a:solidFill>
              <a:latin typeface="+mn-lt"/>
            </a:endParaRPr>
          </a:p>
          <a:p>
            <a:pPr algn="l"/>
            <a:r>
              <a:rPr lang="vi-VN" sz="2000" b="0" i="0" dirty="0">
                <a:solidFill>
                  <a:schemeClr val="tx1"/>
                </a:solidFill>
                <a:effectLst/>
                <a:latin typeface="+mn-lt"/>
              </a:rPr>
              <a:t>Một trader có thể làm điều này nếu họ tin một tài sản sẽ tăng giá trong dài hạn nhưng giảm giá trong ngắn hạn. </a:t>
            </a:r>
          </a:p>
          <a:p>
            <a:pPr algn="l"/>
            <a:endParaRPr lang="vi-VN" sz="2000" dirty="0">
              <a:solidFill>
                <a:schemeClr val="tx1"/>
              </a:solidFill>
              <a:latin typeface="+mn-lt"/>
            </a:endParaRPr>
          </a:p>
          <a:p>
            <a:pPr algn="l"/>
            <a:r>
              <a:rPr lang="vi-VN" sz="2000" b="0" i="0" dirty="0">
                <a:solidFill>
                  <a:schemeClr val="tx1"/>
                </a:solidFill>
                <a:effectLst/>
                <a:latin typeface="+mn-lt"/>
              </a:rPr>
              <a:t>Với chế độ phòng hộ, các vị thế Short nhanh sẽ không ảnh hưởng đến các vị thế Long của bạn.</a:t>
            </a:r>
          </a:p>
        </p:txBody>
      </p:sp>
      <p:pic>
        <p:nvPicPr>
          <p:cNvPr id="45058" name="Picture 2">
            <a:extLst>
              <a:ext uri="{FF2B5EF4-FFF2-40B4-BE49-F238E27FC236}">
                <a16:creationId xmlns:a16="http://schemas.microsoft.com/office/drawing/2014/main" id="{2915C4D8-67DF-048B-C397-9AD496635D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1870" y="757882"/>
            <a:ext cx="4992345" cy="5560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5720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799" y="154525"/>
            <a:ext cx="8369643" cy="461624"/>
          </a:xfrm>
          <a:prstGeom prst="rect">
            <a:avLst/>
          </a:prstGeom>
          <a:noFill/>
          <a:ln>
            <a:noFill/>
          </a:ln>
        </p:spPr>
        <p:txBody>
          <a:bodyPr spcFirstLastPara="1" wrap="square" lIns="91425" tIns="45700" rIns="91425" bIns="45700" anchor="t" anchorCtr="0">
            <a:spAutoFit/>
          </a:bodyPr>
          <a:lstStyle/>
          <a:p>
            <a:pPr algn="l"/>
            <a:r>
              <a:rPr lang="vi-VN" sz="2400" b="1" i="0" dirty="0">
                <a:solidFill>
                  <a:srgbClr val="EAECEF"/>
                </a:solidFill>
                <a:effectLst/>
                <a:latin typeface="+mn-lt"/>
              </a:rPr>
              <a:t>Hướng dẫn cơ bản về giao dịch trên Binance Futures</a:t>
            </a:r>
          </a:p>
        </p:txBody>
      </p:sp>
      <p:sp>
        <p:nvSpPr>
          <p:cNvPr id="101" name="Google Shape;101;p3"/>
          <p:cNvSpPr txBox="1"/>
          <p:nvPr/>
        </p:nvSpPr>
        <p:spPr>
          <a:xfrm>
            <a:off x="138647" y="757882"/>
            <a:ext cx="4013223" cy="5049794"/>
          </a:xfrm>
          <a:prstGeom prst="rect">
            <a:avLst/>
          </a:prstGeom>
          <a:noFill/>
          <a:ln>
            <a:noFill/>
          </a:ln>
        </p:spPr>
        <p:txBody>
          <a:bodyPr spcFirstLastPara="1" wrap="square" lIns="91425" tIns="91425" rIns="91425" bIns="91425" anchor="t" anchorCtr="0">
            <a:noAutofit/>
          </a:bodyPr>
          <a:lstStyle/>
          <a:p>
            <a:pPr algn="l"/>
            <a:r>
              <a:rPr lang="vi-VN" sz="2000" b="0" i="0" dirty="0">
                <a:solidFill>
                  <a:schemeClr val="tx1"/>
                </a:solidFill>
                <a:effectLst/>
                <a:latin typeface="+mn-lt"/>
              </a:rPr>
              <a:t>Chế độ vị thế mặc định là chế độ </a:t>
            </a:r>
            <a:r>
              <a:rPr lang="vi-VN" sz="2000" b="0" i="1" dirty="0">
                <a:solidFill>
                  <a:schemeClr val="tx1"/>
                </a:solidFill>
                <a:effectLst/>
                <a:latin typeface="+mn-lt"/>
              </a:rPr>
              <a:t>một chiều</a:t>
            </a:r>
            <a:r>
              <a:rPr lang="vi-VN" sz="2000" b="0" i="0" dirty="0">
                <a:solidFill>
                  <a:schemeClr val="tx1"/>
                </a:solidFill>
                <a:effectLst/>
                <a:latin typeface="+mn-lt"/>
              </a:rPr>
              <a:t>. Điều này nghĩa là bạn không thể mở đồng thời cả vị thế Long và Short cho một hợp đồng.</a:t>
            </a:r>
          </a:p>
          <a:p>
            <a:pPr algn="l"/>
            <a:endParaRPr lang="vi-VN" sz="2000" dirty="0">
              <a:solidFill>
                <a:schemeClr val="tx1"/>
              </a:solidFill>
              <a:latin typeface="+mn-lt"/>
            </a:endParaRPr>
          </a:p>
          <a:p>
            <a:pPr algn="l"/>
            <a:r>
              <a:rPr lang="vi-VN" sz="2000" b="0" i="0" dirty="0">
                <a:solidFill>
                  <a:schemeClr val="tx1"/>
                </a:solidFill>
                <a:effectLst/>
                <a:latin typeface="+mn-lt"/>
              </a:rPr>
              <a:t>Nếu bạn cố gắng làm vậy, các vị thế sẽ triệt tiêu lẫn nhau. Nếu bạn muốn sử dụng chế độ phòng hộ, bạn sẽ cần bật chế độ này theo cách thủ công như sau:</a:t>
            </a:r>
          </a:p>
          <a:p>
            <a:pPr algn="l"/>
            <a:endParaRPr lang="vi-VN" sz="2000" dirty="0">
              <a:solidFill>
                <a:schemeClr val="tx1"/>
              </a:solidFill>
              <a:latin typeface="+mn-lt"/>
            </a:endParaRPr>
          </a:p>
          <a:p>
            <a:pPr algn="l"/>
            <a:endParaRPr lang="vi-VN" sz="2000" b="0" i="0" dirty="0">
              <a:solidFill>
                <a:schemeClr val="tx1"/>
              </a:solidFill>
              <a:effectLst/>
              <a:latin typeface="+mn-lt"/>
            </a:endParaRPr>
          </a:p>
          <a:p>
            <a:pPr algn="l" fontAlgn="auto">
              <a:buFont typeface="+mj-lt"/>
              <a:buAutoNum type="arabicPeriod"/>
            </a:pPr>
            <a:r>
              <a:rPr lang="vi-VN" sz="2000" b="0" i="0" dirty="0">
                <a:solidFill>
                  <a:schemeClr val="tx1"/>
                </a:solidFill>
                <a:effectLst/>
                <a:latin typeface="+mn-lt"/>
              </a:rPr>
              <a:t>Chuyển đến phía trên cùng bên phải màn hình của bạn và chọn [Tùy chọn].</a:t>
            </a:r>
          </a:p>
        </p:txBody>
      </p:sp>
      <p:pic>
        <p:nvPicPr>
          <p:cNvPr id="45058" name="Picture 2">
            <a:extLst>
              <a:ext uri="{FF2B5EF4-FFF2-40B4-BE49-F238E27FC236}">
                <a16:creationId xmlns:a16="http://schemas.microsoft.com/office/drawing/2014/main" id="{2915C4D8-67DF-048B-C397-9AD496635D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1870" y="757882"/>
            <a:ext cx="4992345" cy="5560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084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800" y="154525"/>
            <a:ext cx="6865800" cy="461700"/>
          </a:xfrm>
          <a:prstGeom prst="rect">
            <a:avLst/>
          </a:prstGeom>
          <a:noFill/>
          <a:ln>
            <a:noFill/>
          </a:ln>
        </p:spPr>
        <p:txBody>
          <a:bodyPr spcFirstLastPara="1" wrap="square" lIns="91425" tIns="45700" rIns="91425" bIns="45700" anchor="t" anchorCtr="0">
            <a:spAutoFit/>
          </a:bodyPr>
          <a:lstStyle/>
          <a:p>
            <a:pPr algn="l"/>
            <a:r>
              <a:rPr lang="vi-VN" sz="2400" b="1" i="0" dirty="0">
                <a:solidFill>
                  <a:schemeClr val="bg1"/>
                </a:solidFill>
                <a:effectLst/>
                <a:latin typeface="+mn-lt"/>
              </a:rPr>
              <a:t>Hướng dẫn đăng ký trên Ứng dụng Binance</a:t>
            </a:r>
          </a:p>
        </p:txBody>
      </p:sp>
      <p:sp>
        <p:nvSpPr>
          <p:cNvPr id="101" name="Google Shape;101;p3"/>
          <p:cNvSpPr txBox="1"/>
          <p:nvPr/>
        </p:nvSpPr>
        <p:spPr>
          <a:xfrm>
            <a:off x="304801" y="1272208"/>
            <a:ext cx="4046764" cy="4418561"/>
          </a:xfrm>
          <a:prstGeom prst="rect">
            <a:avLst/>
          </a:prstGeom>
          <a:noFill/>
          <a:ln>
            <a:noFill/>
          </a:ln>
        </p:spPr>
        <p:txBody>
          <a:bodyPr spcFirstLastPara="1" wrap="square" lIns="91425" tIns="91425" rIns="91425" bIns="91425" anchor="t" anchorCtr="0">
            <a:noAutofit/>
          </a:bodyPr>
          <a:lstStyle/>
          <a:p>
            <a:r>
              <a:rPr lang="en-US" sz="2000" b="0" i="0" dirty="0">
                <a:solidFill>
                  <a:srgbClr val="1E2329"/>
                </a:solidFill>
                <a:effectLst/>
                <a:latin typeface="+mn-lt"/>
              </a:rPr>
              <a:t>5. Xin </a:t>
            </a:r>
            <a:r>
              <a:rPr lang="en-US" sz="2000" b="0" i="0" dirty="0" err="1">
                <a:solidFill>
                  <a:srgbClr val="1E2329"/>
                </a:solidFill>
                <a:effectLst/>
                <a:latin typeface="+mn-lt"/>
              </a:rPr>
              <a:t>chúc</a:t>
            </a:r>
            <a:r>
              <a:rPr lang="en-US" sz="2000" b="0" i="0" dirty="0">
                <a:solidFill>
                  <a:srgbClr val="1E2329"/>
                </a:solidFill>
                <a:effectLst/>
                <a:latin typeface="+mn-lt"/>
              </a:rPr>
              <a:t> </a:t>
            </a:r>
            <a:r>
              <a:rPr lang="en-US" sz="2000" b="0" i="0" dirty="0" err="1">
                <a:solidFill>
                  <a:srgbClr val="1E2329"/>
                </a:solidFill>
                <a:effectLst/>
                <a:latin typeface="+mn-lt"/>
              </a:rPr>
              <a:t>mừng</a:t>
            </a:r>
            <a:r>
              <a:rPr lang="en-US" sz="2000" b="0" i="0" dirty="0">
                <a:solidFill>
                  <a:srgbClr val="1E2329"/>
                </a:solidFill>
                <a:effectLst/>
                <a:latin typeface="+mn-lt"/>
              </a:rPr>
              <a:t>! </a:t>
            </a:r>
            <a:r>
              <a:rPr lang="en-US" sz="2000" b="0" i="0" dirty="0" err="1">
                <a:solidFill>
                  <a:srgbClr val="1E2329"/>
                </a:solidFill>
                <a:effectLst/>
                <a:latin typeface="+mn-lt"/>
              </a:rPr>
              <a:t>Bạn</a:t>
            </a:r>
            <a:r>
              <a:rPr lang="en-US" sz="2000" b="0" i="0" dirty="0">
                <a:solidFill>
                  <a:srgbClr val="1E2329"/>
                </a:solidFill>
                <a:effectLst/>
                <a:latin typeface="+mn-lt"/>
              </a:rPr>
              <a:t> </a:t>
            </a:r>
            <a:r>
              <a:rPr lang="en-US" sz="2000" b="0" i="0" dirty="0" err="1">
                <a:solidFill>
                  <a:srgbClr val="1E2329"/>
                </a:solidFill>
                <a:effectLst/>
                <a:latin typeface="+mn-lt"/>
              </a:rPr>
              <a:t>đã</a:t>
            </a:r>
            <a:r>
              <a:rPr lang="en-US" sz="2000" b="0" i="0" dirty="0">
                <a:solidFill>
                  <a:srgbClr val="1E2329"/>
                </a:solidFill>
                <a:effectLst/>
                <a:latin typeface="+mn-lt"/>
              </a:rPr>
              <a:t> </a:t>
            </a:r>
            <a:r>
              <a:rPr lang="en-US" sz="2000" b="0" i="0" dirty="0" err="1">
                <a:solidFill>
                  <a:srgbClr val="1E2329"/>
                </a:solidFill>
                <a:effectLst/>
                <a:latin typeface="+mn-lt"/>
              </a:rPr>
              <a:t>tạo</a:t>
            </a:r>
            <a:r>
              <a:rPr lang="en-US" sz="2000" b="0" i="0" dirty="0">
                <a:solidFill>
                  <a:srgbClr val="1E2329"/>
                </a:solidFill>
                <a:effectLst/>
                <a:latin typeface="+mn-lt"/>
              </a:rPr>
              <a:t> </a:t>
            </a:r>
            <a:r>
              <a:rPr lang="en-US" sz="2000" b="0" i="0" dirty="0" err="1">
                <a:solidFill>
                  <a:srgbClr val="1E2329"/>
                </a:solidFill>
                <a:effectLst/>
                <a:latin typeface="+mn-lt"/>
              </a:rPr>
              <a:t>thành</a:t>
            </a:r>
            <a:r>
              <a:rPr lang="en-US" sz="2000" b="0" i="0" dirty="0">
                <a:solidFill>
                  <a:srgbClr val="1E2329"/>
                </a:solidFill>
                <a:effectLst/>
                <a:latin typeface="+mn-lt"/>
              </a:rPr>
              <a:t> </a:t>
            </a:r>
            <a:r>
              <a:rPr lang="en-US" sz="2000" b="0" i="0" dirty="0" err="1">
                <a:solidFill>
                  <a:srgbClr val="1E2329"/>
                </a:solidFill>
                <a:effectLst/>
                <a:latin typeface="+mn-lt"/>
              </a:rPr>
              <a:t>công</a:t>
            </a:r>
            <a:r>
              <a:rPr lang="en-US" sz="2000" b="0" i="0" dirty="0">
                <a:solidFill>
                  <a:srgbClr val="1E2329"/>
                </a:solidFill>
                <a:effectLst/>
                <a:latin typeface="+mn-lt"/>
              </a:rPr>
              <a:t> </a:t>
            </a:r>
            <a:r>
              <a:rPr lang="en-US" sz="2000" b="0" i="0" dirty="0" err="1">
                <a:solidFill>
                  <a:srgbClr val="1E2329"/>
                </a:solidFill>
                <a:effectLst/>
                <a:latin typeface="+mn-lt"/>
              </a:rPr>
              <a:t>tài</a:t>
            </a:r>
            <a:r>
              <a:rPr lang="en-US" sz="2000" b="0" i="0" dirty="0">
                <a:solidFill>
                  <a:srgbClr val="1E2329"/>
                </a:solidFill>
                <a:effectLst/>
                <a:latin typeface="+mn-lt"/>
              </a:rPr>
              <a:t> </a:t>
            </a:r>
            <a:r>
              <a:rPr lang="en-US" sz="2000" b="0" i="0" dirty="0" err="1">
                <a:solidFill>
                  <a:srgbClr val="1E2329"/>
                </a:solidFill>
                <a:effectLst/>
                <a:latin typeface="+mn-lt"/>
              </a:rPr>
              <a:t>khoản</a:t>
            </a:r>
            <a:r>
              <a:rPr lang="en-US" sz="2000" b="0" i="0" dirty="0">
                <a:solidFill>
                  <a:srgbClr val="1E2329"/>
                </a:solidFill>
                <a:effectLst/>
                <a:latin typeface="+mn-lt"/>
              </a:rPr>
              <a:t> </a:t>
            </a:r>
            <a:r>
              <a:rPr lang="en-US" sz="2000" b="0" i="0" dirty="0" err="1">
                <a:solidFill>
                  <a:srgbClr val="1E2329"/>
                </a:solidFill>
                <a:effectLst/>
                <a:latin typeface="+mn-lt"/>
              </a:rPr>
              <a:t>Binance</a:t>
            </a:r>
            <a:r>
              <a:rPr lang="en-US" sz="2000" b="0" i="0" dirty="0">
                <a:solidFill>
                  <a:srgbClr val="1E2329"/>
                </a:solidFill>
                <a:effectLst/>
                <a:latin typeface="+mn-lt"/>
              </a:rPr>
              <a:t>.</a:t>
            </a:r>
            <a:endParaRPr lang="en-VN" sz="2000" dirty="0">
              <a:latin typeface="+mn-lt"/>
            </a:endParaRPr>
          </a:p>
        </p:txBody>
      </p:sp>
      <p:pic>
        <p:nvPicPr>
          <p:cNvPr id="3" name="Picture 12">
            <a:extLst>
              <a:ext uri="{FF2B5EF4-FFF2-40B4-BE49-F238E27FC236}">
                <a16:creationId xmlns:a16="http://schemas.microsoft.com/office/drawing/2014/main" id="{D80F8CC1-CC32-2CBB-D61E-0D7071336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3856" y="803081"/>
            <a:ext cx="2850144" cy="5504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3677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799" y="154525"/>
            <a:ext cx="8369643" cy="461624"/>
          </a:xfrm>
          <a:prstGeom prst="rect">
            <a:avLst/>
          </a:prstGeom>
          <a:noFill/>
          <a:ln>
            <a:noFill/>
          </a:ln>
        </p:spPr>
        <p:txBody>
          <a:bodyPr spcFirstLastPara="1" wrap="square" lIns="91425" tIns="45700" rIns="91425" bIns="45700" anchor="t" anchorCtr="0">
            <a:spAutoFit/>
          </a:bodyPr>
          <a:lstStyle/>
          <a:p>
            <a:pPr algn="l"/>
            <a:r>
              <a:rPr lang="vi-VN" sz="2400" b="1" i="0" dirty="0">
                <a:solidFill>
                  <a:srgbClr val="EAECEF"/>
                </a:solidFill>
                <a:effectLst/>
                <a:latin typeface="+mn-lt"/>
              </a:rPr>
              <a:t>Hướng dẫn cơ bản về giao dịch trên Binance Futures</a:t>
            </a:r>
          </a:p>
        </p:txBody>
      </p:sp>
      <p:sp>
        <p:nvSpPr>
          <p:cNvPr id="101" name="Google Shape;101;p3"/>
          <p:cNvSpPr txBox="1"/>
          <p:nvPr/>
        </p:nvSpPr>
        <p:spPr>
          <a:xfrm>
            <a:off x="138647" y="757882"/>
            <a:ext cx="8766456" cy="5049794"/>
          </a:xfrm>
          <a:prstGeom prst="rect">
            <a:avLst/>
          </a:prstGeom>
          <a:noFill/>
          <a:ln>
            <a:noFill/>
          </a:ln>
        </p:spPr>
        <p:txBody>
          <a:bodyPr spcFirstLastPara="1" wrap="square" lIns="91425" tIns="91425" rIns="91425" bIns="91425" anchor="t" anchorCtr="0">
            <a:noAutofit/>
          </a:bodyPr>
          <a:lstStyle/>
          <a:p>
            <a:pPr algn="l"/>
            <a:r>
              <a:rPr lang="vi-VN" sz="2000" b="1" i="0" dirty="0">
                <a:solidFill>
                  <a:schemeClr val="tx1"/>
                </a:solidFill>
                <a:effectLst/>
                <a:latin typeface="+mn-lt"/>
              </a:rPr>
              <a:t>Funding Rate là gì và cách để kiểm tra?</a:t>
            </a:r>
          </a:p>
          <a:p>
            <a:pPr algn="l"/>
            <a:r>
              <a:rPr lang="vi-VN" sz="2000" b="0" i="1" dirty="0">
                <a:solidFill>
                  <a:schemeClr val="tx1"/>
                </a:solidFill>
                <a:effectLst/>
                <a:latin typeface="+mn-lt"/>
              </a:rPr>
              <a:t>Funding Rate</a:t>
            </a:r>
            <a:r>
              <a:rPr lang="vi-VN" sz="2000" b="0" i="0" dirty="0">
                <a:solidFill>
                  <a:schemeClr val="tx1"/>
                </a:solidFill>
                <a:effectLst/>
                <a:latin typeface="+mn-lt"/>
              </a:rPr>
              <a:t> đảm bảo rằng giá của Hợp đồng Tương lai Vĩnh cửu gần với giá (Spot) của tài sản cơ sở nhất có thể. Về cơ bản, các trader thanh toán cho nhau tùy theo vị thế mở của họ. Điều quyết định bên nào được thanh toán được xác định bởi chênh lệch giữa giá Hợp đồng Tương lai Vĩnh cửu và giá Spot.</a:t>
            </a:r>
          </a:p>
          <a:p>
            <a:pPr algn="l"/>
            <a:r>
              <a:rPr lang="vi-VN" sz="2000" b="0" i="0" dirty="0">
                <a:solidFill>
                  <a:schemeClr val="tx1"/>
                </a:solidFill>
                <a:effectLst/>
                <a:latin typeface="+mn-lt"/>
              </a:rPr>
              <a:t>Khi Funding Rate dương, người mua Long trả cho người bán Short. Khi Funding Rate âm, người bán Short trả cho người mua Long.</a:t>
            </a:r>
          </a:p>
          <a:p>
            <a:pPr algn="l"/>
            <a:r>
              <a:rPr lang="vi-VN" sz="2000" b="0" i="0" dirty="0">
                <a:solidFill>
                  <a:schemeClr val="tx1"/>
                </a:solidFill>
                <a:effectLst/>
                <a:latin typeface="+mn-lt"/>
              </a:rPr>
              <a:t>Nếu bạn muốn đọc thêm về cách quy trình này hoạt động, hãy tham khảo hướng dẫn </a:t>
            </a:r>
            <a:r>
              <a:rPr lang="vi-VN" sz="2000" b="0" i="0" u="sng" dirty="0">
                <a:solidFill>
                  <a:schemeClr val="tx1"/>
                </a:solidFill>
                <a:effectLst/>
                <a:latin typeface="+mn-lt"/>
                <a:hlinkClick r:id="rId4">
                  <a:extLst>
                    <a:ext uri="{A12FA001-AC4F-418D-AE19-62706E023703}">
                      <ahyp:hlinkClr xmlns:ahyp="http://schemas.microsoft.com/office/drawing/2018/hyperlinkcolor" val="tx"/>
                    </a:ext>
                  </a:extLst>
                </a:hlinkClick>
              </a:rPr>
              <a:t>Hợp đồng Tương lai Vĩnh cửu là gì?</a:t>
            </a:r>
            <a:r>
              <a:rPr lang="vi-VN" sz="2000" b="0" i="0" dirty="0">
                <a:solidFill>
                  <a:schemeClr val="tx1"/>
                </a:solidFill>
                <a:effectLst/>
                <a:latin typeface="+mn-lt"/>
              </a:rPr>
              <a:t> của chúng tôi.</a:t>
            </a:r>
          </a:p>
          <a:p>
            <a:pPr algn="l"/>
            <a:r>
              <a:rPr lang="vi-VN" sz="2000" b="0" i="0" dirty="0">
                <a:solidFill>
                  <a:schemeClr val="tx1"/>
                </a:solidFill>
                <a:effectLst/>
                <a:latin typeface="+mn-lt"/>
              </a:rPr>
              <a:t>Vậy điều này có ý nghĩa gì với bạn? Tùy thuộc vào các vị thế mở của bạn và Funding Rate, bạn sẽ thanh toán hoặc nhận các khoản thanh toán funding. Trên Binance Futures, các khoản thanh toán funding này được thanh toán mỗi 8 tiếng một lần. Bạn có thể xem thời gian và Funding Rate ước tính của kỳ funding tiếp theo ở đầu trang, bên cạnh giá đánh dấu.</a:t>
            </a:r>
          </a:p>
          <a:p>
            <a:pPr algn="l"/>
            <a:r>
              <a:rPr lang="vi-VN" sz="2000" b="0" i="0" dirty="0">
                <a:solidFill>
                  <a:schemeClr val="tx1"/>
                </a:solidFill>
                <a:effectLst/>
                <a:latin typeface="+mn-lt"/>
              </a:rPr>
              <a:t>Nếu bạn muốn xem Funding Rate trước đó cho mỗi hợp đồng, hãy di chuột qua [Thông tin] và chọn [Lịch sử Funding Rate].</a:t>
            </a:r>
          </a:p>
        </p:txBody>
      </p:sp>
    </p:spTree>
    <p:extLst>
      <p:ext uri="{BB962C8B-B14F-4D97-AF65-F5344CB8AC3E}">
        <p14:creationId xmlns:p14="http://schemas.microsoft.com/office/powerpoint/2010/main" val="41795724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799" y="154525"/>
            <a:ext cx="8369643" cy="461624"/>
          </a:xfrm>
          <a:prstGeom prst="rect">
            <a:avLst/>
          </a:prstGeom>
          <a:noFill/>
          <a:ln>
            <a:noFill/>
          </a:ln>
        </p:spPr>
        <p:txBody>
          <a:bodyPr spcFirstLastPara="1" wrap="square" lIns="91425" tIns="45700" rIns="91425" bIns="45700" anchor="t" anchorCtr="0">
            <a:spAutoFit/>
          </a:bodyPr>
          <a:lstStyle/>
          <a:p>
            <a:pPr algn="l"/>
            <a:r>
              <a:rPr lang="vi-VN" sz="2400" b="1" i="0" dirty="0">
                <a:solidFill>
                  <a:srgbClr val="EAECEF"/>
                </a:solidFill>
                <a:effectLst/>
                <a:latin typeface="+mn-lt"/>
              </a:rPr>
              <a:t>Hướng dẫn cơ bản về giao dịch trên Binance Futures</a:t>
            </a:r>
          </a:p>
        </p:txBody>
      </p:sp>
      <p:sp>
        <p:nvSpPr>
          <p:cNvPr id="101" name="Google Shape;101;p3"/>
          <p:cNvSpPr txBox="1"/>
          <p:nvPr/>
        </p:nvSpPr>
        <p:spPr>
          <a:xfrm>
            <a:off x="138647" y="757882"/>
            <a:ext cx="8782931" cy="5049794"/>
          </a:xfrm>
          <a:prstGeom prst="rect">
            <a:avLst/>
          </a:prstGeom>
          <a:noFill/>
          <a:ln>
            <a:noFill/>
          </a:ln>
        </p:spPr>
        <p:txBody>
          <a:bodyPr spcFirstLastPara="1" wrap="square" lIns="91425" tIns="91425" rIns="91425" bIns="91425" anchor="t" anchorCtr="0">
            <a:noAutofit/>
          </a:bodyPr>
          <a:lstStyle/>
          <a:p>
            <a:pPr algn="l"/>
            <a:r>
              <a:rPr lang="en-US" sz="2000" b="1" i="0" dirty="0" err="1">
                <a:solidFill>
                  <a:schemeClr val="tx1"/>
                </a:solidFill>
                <a:effectLst/>
                <a:latin typeface="+mn-lt"/>
              </a:rPr>
              <a:t>Lệnh</a:t>
            </a:r>
            <a:r>
              <a:rPr lang="en-US" sz="2000" b="1" i="0" dirty="0">
                <a:solidFill>
                  <a:schemeClr val="tx1"/>
                </a:solidFill>
                <a:effectLst/>
                <a:latin typeface="+mn-lt"/>
              </a:rPr>
              <a:t> Post-Only, </a:t>
            </a:r>
            <a:r>
              <a:rPr lang="en-US" sz="2000" b="1" i="0" dirty="0" err="1">
                <a:solidFill>
                  <a:schemeClr val="tx1"/>
                </a:solidFill>
                <a:effectLst/>
                <a:latin typeface="+mn-lt"/>
              </a:rPr>
              <a:t>thời</a:t>
            </a:r>
            <a:r>
              <a:rPr lang="en-US" sz="2000" b="1" i="0" dirty="0">
                <a:solidFill>
                  <a:schemeClr val="tx1"/>
                </a:solidFill>
                <a:effectLst/>
                <a:latin typeface="+mn-lt"/>
              </a:rPr>
              <a:t> </a:t>
            </a:r>
            <a:r>
              <a:rPr lang="en-US" sz="2000" b="1" i="0" dirty="0" err="1">
                <a:solidFill>
                  <a:schemeClr val="tx1"/>
                </a:solidFill>
                <a:effectLst/>
                <a:latin typeface="+mn-lt"/>
              </a:rPr>
              <a:t>gian</a:t>
            </a:r>
            <a:r>
              <a:rPr lang="en-US" sz="2000" b="1" i="0" dirty="0">
                <a:solidFill>
                  <a:schemeClr val="tx1"/>
                </a:solidFill>
                <a:effectLst/>
                <a:latin typeface="+mn-lt"/>
              </a:rPr>
              <a:t> </a:t>
            </a:r>
            <a:r>
              <a:rPr lang="en-US" sz="2000" b="1" i="0" dirty="0" err="1">
                <a:solidFill>
                  <a:schemeClr val="tx1"/>
                </a:solidFill>
                <a:effectLst/>
                <a:latin typeface="+mn-lt"/>
              </a:rPr>
              <a:t>hiệu</a:t>
            </a:r>
            <a:r>
              <a:rPr lang="en-US" sz="2000" b="1" i="0" dirty="0">
                <a:solidFill>
                  <a:schemeClr val="tx1"/>
                </a:solidFill>
                <a:effectLst/>
                <a:latin typeface="+mn-lt"/>
              </a:rPr>
              <a:t> </a:t>
            </a:r>
            <a:r>
              <a:rPr lang="en-US" sz="2000" b="1" i="0" dirty="0" err="1">
                <a:solidFill>
                  <a:schemeClr val="tx1"/>
                </a:solidFill>
                <a:effectLst/>
                <a:latin typeface="+mn-lt"/>
              </a:rPr>
              <a:t>lực</a:t>
            </a:r>
            <a:r>
              <a:rPr lang="en-US" sz="2000" b="1" i="0" dirty="0">
                <a:solidFill>
                  <a:schemeClr val="tx1"/>
                </a:solidFill>
                <a:effectLst/>
                <a:latin typeface="+mn-lt"/>
              </a:rPr>
              <a:t> </a:t>
            </a:r>
            <a:r>
              <a:rPr lang="en-US" sz="2000" b="1" i="0" dirty="0" err="1">
                <a:solidFill>
                  <a:schemeClr val="tx1"/>
                </a:solidFill>
                <a:effectLst/>
                <a:latin typeface="+mn-lt"/>
              </a:rPr>
              <a:t>kèm</a:t>
            </a:r>
            <a:r>
              <a:rPr lang="en-US" sz="2000" b="1" i="0" dirty="0">
                <a:solidFill>
                  <a:schemeClr val="tx1"/>
                </a:solidFill>
                <a:effectLst/>
                <a:latin typeface="+mn-lt"/>
              </a:rPr>
              <a:t> </a:t>
            </a:r>
            <a:r>
              <a:rPr lang="en-US" sz="2000" b="1" i="0" dirty="0" err="1">
                <a:solidFill>
                  <a:schemeClr val="tx1"/>
                </a:solidFill>
                <a:effectLst/>
                <a:latin typeface="+mn-lt"/>
              </a:rPr>
              <a:t>theo</a:t>
            </a:r>
            <a:r>
              <a:rPr lang="en-US" sz="2000" b="1" i="0" dirty="0">
                <a:solidFill>
                  <a:schemeClr val="tx1"/>
                </a:solidFill>
                <a:effectLst/>
                <a:latin typeface="+mn-lt"/>
              </a:rPr>
              <a:t> </a:t>
            </a:r>
            <a:r>
              <a:rPr lang="en-US" sz="2000" b="1" i="0" dirty="0" err="1">
                <a:solidFill>
                  <a:schemeClr val="tx1"/>
                </a:solidFill>
                <a:effectLst/>
                <a:latin typeface="+mn-lt"/>
              </a:rPr>
              <a:t>và</a:t>
            </a:r>
            <a:r>
              <a:rPr lang="en-US" sz="2000" b="1" i="0" dirty="0">
                <a:solidFill>
                  <a:schemeClr val="tx1"/>
                </a:solidFill>
                <a:effectLst/>
                <a:latin typeface="+mn-lt"/>
              </a:rPr>
              <a:t> Reduce-Only </a:t>
            </a:r>
            <a:r>
              <a:rPr lang="en-US" sz="2000" b="1" i="0" dirty="0" err="1">
                <a:solidFill>
                  <a:schemeClr val="tx1"/>
                </a:solidFill>
                <a:effectLst/>
                <a:latin typeface="+mn-lt"/>
              </a:rPr>
              <a:t>là</a:t>
            </a:r>
            <a:r>
              <a:rPr lang="en-US" sz="2000" b="1" i="0" dirty="0">
                <a:solidFill>
                  <a:schemeClr val="tx1"/>
                </a:solidFill>
                <a:effectLst/>
                <a:latin typeface="+mn-lt"/>
              </a:rPr>
              <a:t> </a:t>
            </a:r>
            <a:r>
              <a:rPr lang="en-US" sz="2000" b="1" i="0" dirty="0" err="1">
                <a:solidFill>
                  <a:schemeClr val="tx1"/>
                </a:solidFill>
                <a:effectLst/>
                <a:latin typeface="+mn-lt"/>
              </a:rPr>
              <a:t>gì</a:t>
            </a:r>
            <a:r>
              <a:rPr lang="en-US" sz="2000" b="1" i="0" dirty="0">
                <a:solidFill>
                  <a:schemeClr val="tx1"/>
                </a:solidFill>
                <a:effectLst/>
                <a:latin typeface="+mn-lt"/>
              </a:rPr>
              <a:t>?</a:t>
            </a:r>
          </a:p>
        </p:txBody>
      </p:sp>
      <p:pic>
        <p:nvPicPr>
          <p:cNvPr id="49154" name="Picture 2">
            <a:extLst>
              <a:ext uri="{FF2B5EF4-FFF2-40B4-BE49-F238E27FC236}">
                <a16:creationId xmlns:a16="http://schemas.microsoft.com/office/drawing/2014/main" id="{8E76B97D-CDCA-677F-C393-5B7DD61ECC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8687" y="1202723"/>
            <a:ext cx="4405313" cy="5132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20449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799" y="154525"/>
            <a:ext cx="8369643" cy="461624"/>
          </a:xfrm>
          <a:prstGeom prst="rect">
            <a:avLst/>
          </a:prstGeom>
          <a:noFill/>
          <a:ln>
            <a:noFill/>
          </a:ln>
        </p:spPr>
        <p:txBody>
          <a:bodyPr spcFirstLastPara="1" wrap="square" lIns="91425" tIns="45700" rIns="91425" bIns="45700" anchor="t" anchorCtr="0">
            <a:spAutoFit/>
          </a:bodyPr>
          <a:lstStyle/>
          <a:p>
            <a:pPr algn="l"/>
            <a:r>
              <a:rPr lang="vi-VN" sz="2400" b="1" i="0" dirty="0">
                <a:solidFill>
                  <a:srgbClr val="EAECEF"/>
                </a:solidFill>
                <a:effectLst/>
                <a:latin typeface="+mn-lt"/>
              </a:rPr>
              <a:t>Hướng dẫn cơ bản về giao dịch trên Binance Futures</a:t>
            </a:r>
          </a:p>
        </p:txBody>
      </p:sp>
      <p:sp>
        <p:nvSpPr>
          <p:cNvPr id="101" name="Google Shape;101;p3"/>
          <p:cNvSpPr txBox="1"/>
          <p:nvPr/>
        </p:nvSpPr>
        <p:spPr>
          <a:xfrm>
            <a:off x="138647" y="757882"/>
            <a:ext cx="4405313" cy="5049794"/>
          </a:xfrm>
          <a:prstGeom prst="rect">
            <a:avLst/>
          </a:prstGeom>
          <a:noFill/>
          <a:ln>
            <a:noFill/>
          </a:ln>
        </p:spPr>
        <p:txBody>
          <a:bodyPr spcFirstLastPara="1" wrap="square" lIns="91425" tIns="91425" rIns="91425" bIns="91425" anchor="t" anchorCtr="0">
            <a:noAutofit/>
          </a:bodyPr>
          <a:lstStyle/>
          <a:p>
            <a:pPr algn="l"/>
            <a:r>
              <a:rPr lang="vi-VN" sz="2000" b="0" i="0" dirty="0">
                <a:solidFill>
                  <a:schemeClr val="tx1"/>
                </a:solidFill>
                <a:effectLst/>
                <a:latin typeface="+mn-lt"/>
              </a:rPr>
              <a:t>Khi sử dụng lệnh Limit, bạn có thể đặt các hướng dẫn bổ sung cùng với lệnh của mình.</a:t>
            </a:r>
          </a:p>
          <a:p>
            <a:pPr algn="l"/>
            <a:endParaRPr lang="vi-VN" sz="2000" dirty="0">
              <a:solidFill>
                <a:schemeClr val="tx1"/>
              </a:solidFill>
              <a:latin typeface="+mn-lt"/>
            </a:endParaRPr>
          </a:p>
          <a:p>
            <a:pPr algn="l"/>
            <a:r>
              <a:rPr lang="vi-VN" sz="2000" b="0" i="0" dirty="0">
                <a:solidFill>
                  <a:schemeClr val="tx1"/>
                </a:solidFill>
                <a:effectLst/>
                <a:latin typeface="+mn-lt"/>
              </a:rPr>
              <a:t>Trên Binance Futures, đây có thể là lệnh </a:t>
            </a:r>
            <a:r>
              <a:rPr lang="vi-VN" sz="2000" b="0" i="1" dirty="0">
                <a:solidFill>
                  <a:schemeClr val="tx1"/>
                </a:solidFill>
                <a:effectLst/>
                <a:latin typeface="+mn-lt"/>
              </a:rPr>
              <a:t>Post-Only</a:t>
            </a:r>
            <a:r>
              <a:rPr lang="vi-VN" sz="2000" b="0" i="0" dirty="0">
                <a:solidFill>
                  <a:schemeClr val="tx1"/>
                </a:solidFill>
                <a:effectLst/>
                <a:latin typeface="+mn-lt"/>
              </a:rPr>
              <a:t> hoặc hướng dẫn </a:t>
            </a:r>
            <a:r>
              <a:rPr lang="vi-VN" sz="2000" b="0" i="1" dirty="0">
                <a:solidFill>
                  <a:schemeClr val="tx1"/>
                </a:solidFill>
                <a:effectLst/>
                <a:latin typeface="+mn-lt"/>
              </a:rPr>
              <a:t>thời gian hiệu lực kèm theo</a:t>
            </a:r>
            <a:r>
              <a:rPr lang="vi-VN" sz="2000" b="0" i="0" dirty="0">
                <a:solidFill>
                  <a:schemeClr val="tx1"/>
                </a:solidFill>
                <a:effectLst/>
                <a:latin typeface="+mn-lt"/>
              </a:rPr>
              <a:t> (TIF). Chúng xác định các đặc điểm bổ sung của lệnh Limit của bạn. Bạn có thể truy cập lệnh Post-Only hoặc hướng dẫn TIF ở cuối trường nhập lệnh. Lệnh Post-Only nghĩa là lệnh của bạn sẽ luôn được thêm vào sổ lệnh trước và sẽ không bao giờ thực hiện đối với một lệnh hiện có trong sổ lệnh. Lệnh này sẽ có ích nếu bạn chỉ muốn trả phí </a:t>
            </a:r>
            <a:r>
              <a:rPr lang="vi-VN" sz="2000" b="0" i="0" u="sng" dirty="0">
                <a:solidFill>
                  <a:schemeClr val="tx1"/>
                </a:solidFill>
                <a:effectLst/>
                <a:latin typeface="+mn-lt"/>
                <a:hlinkClick r:id="rId4">
                  <a:extLst>
                    <a:ext uri="{A12FA001-AC4F-418D-AE19-62706E023703}">
                      <ahyp:hlinkClr xmlns:ahyp="http://schemas.microsoft.com/office/drawing/2018/hyperlinkcolor" val="tx"/>
                    </a:ext>
                  </a:extLst>
                </a:hlinkClick>
              </a:rPr>
              <a:t>maker</a:t>
            </a:r>
            <a:r>
              <a:rPr lang="vi-VN" sz="2000" b="0" i="0" dirty="0">
                <a:solidFill>
                  <a:schemeClr val="tx1"/>
                </a:solidFill>
                <a:effectLst/>
                <a:latin typeface="+mn-lt"/>
              </a:rPr>
              <a:t>.</a:t>
            </a:r>
            <a:endParaRPr lang="en-US" sz="2000" b="1" i="0" dirty="0">
              <a:solidFill>
                <a:schemeClr val="tx1"/>
              </a:solidFill>
              <a:effectLst/>
              <a:latin typeface="+mn-lt"/>
            </a:endParaRPr>
          </a:p>
        </p:txBody>
      </p:sp>
      <p:pic>
        <p:nvPicPr>
          <p:cNvPr id="49154" name="Picture 2">
            <a:extLst>
              <a:ext uri="{FF2B5EF4-FFF2-40B4-BE49-F238E27FC236}">
                <a16:creationId xmlns:a16="http://schemas.microsoft.com/office/drawing/2014/main" id="{8E76B97D-CDCA-677F-C393-5B7DD61ECC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8687" y="757882"/>
            <a:ext cx="4405313" cy="5577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80215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799" y="154525"/>
            <a:ext cx="8369643" cy="461624"/>
          </a:xfrm>
          <a:prstGeom prst="rect">
            <a:avLst/>
          </a:prstGeom>
          <a:noFill/>
          <a:ln>
            <a:noFill/>
          </a:ln>
        </p:spPr>
        <p:txBody>
          <a:bodyPr spcFirstLastPara="1" wrap="square" lIns="91425" tIns="45700" rIns="91425" bIns="45700" anchor="t" anchorCtr="0">
            <a:spAutoFit/>
          </a:bodyPr>
          <a:lstStyle/>
          <a:p>
            <a:pPr algn="l"/>
            <a:r>
              <a:rPr lang="vi-VN" sz="2400" b="1" i="0" dirty="0">
                <a:solidFill>
                  <a:srgbClr val="EAECEF"/>
                </a:solidFill>
                <a:effectLst/>
                <a:latin typeface="+mn-lt"/>
              </a:rPr>
              <a:t>Hướng dẫn cơ bản về giao dịch trên Binance Futures</a:t>
            </a:r>
          </a:p>
        </p:txBody>
      </p:sp>
      <p:sp>
        <p:nvSpPr>
          <p:cNvPr id="101" name="Google Shape;101;p3"/>
          <p:cNvSpPr txBox="1"/>
          <p:nvPr/>
        </p:nvSpPr>
        <p:spPr>
          <a:xfrm>
            <a:off x="138647" y="757882"/>
            <a:ext cx="4405313" cy="5049794"/>
          </a:xfrm>
          <a:prstGeom prst="rect">
            <a:avLst/>
          </a:prstGeom>
          <a:noFill/>
          <a:ln>
            <a:noFill/>
          </a:ln>
        </p:spPr>
        <p:txBody>
          <a:bodyPr spcFirstLastPara="1" wrap="square" lIns="91425" tIns="91425" rIns="91425" bIns="91425" anchor="t" anchorCtr="0">
            <a:noAutofit/>
          </a:bodyPr>
          <a:lstStyle/>
          <a:p>
            <a:pPr algn="l"/>
            <a:r>
              <a:rPr lang="vi-VN" sz="2000" b="0" i="0" dirty="0">
                <a:solidFill>
                  <a:schemeClr val="tx1"/>
                </a:solidFill>
                <a:effectLst/>
                <a:latin typeface="+mn-lt"/>
              </a:rPr>
              <a:t>Hướng dẫn TIF cho phép bạn chỉ định khoảng thời gian các lệnh của bạn sẽ duy trì hoạt động trước khi chúng được thực hiện hoặc hết hạn.</a:t>
            </a:r>
          </a:p>
          <a:p>
            <a:pPr algn="l"/>
            <a:endParaRPr lang="vi-VN" sz="2000" dirty="0">
              <a:solidFill>
                <a:schemeClr val="tx1"/>
              </a:solidFill>
              <a:latin typeface="+mn-lt"/>
            </a:endParaRPr>
          </a:p>
          <a:p>
            <a:pPr algn="l"/>
            <a:r>
              <a:rPr lang="vi-VN" sz="2000" b="0" i="0" dirty="0">
                <a:solidFill>
                  <a:schemeClr val="tx1"/>
                </a:solidFill>
                <a:effectLst/>
                <a:latin typeface="+mn-lt"/>
              </a:rPr>
              <a:t>Bạn có thể chọn một trong các tùy chọn sau cho hướng dẫn TIF:</a:t>
            </a:r>
          </a:p>
          <a:p>
            <a:br>
              <a:rPr lang="vi-VN" sz="2000" dirty="0">
                <a:solidFill>
                  <a:schemeClr val="tx1"/>
                </a:solidFill>
                <a:latin typeface="+mn-lt"/>
              </a:rPr>
            </a:br>
            <a:endParaRPr lang="en-US" sz="2000" b="1" i="0" dirty="0">
              <a:solidFill>
                <a:schemeClr val="tx1"/>
              </a:solidFill>
              <a:effectLst/>
              <a:latin typeface="+mn-lt"/>
            </a:endParaRPr>
          </a:p>
        </p:txBody>
      </p:sp>
      <p:pic>
        <p:nvPicPr>
          <p:cNvPr id="49154" name="Picture 2">
            <a:extLst>
              <a:ext uri="{FF2B5EF4-FFF2-40B4-BE49-F238E27FC236}">
                <a16:creationId xmlns:a16="http://schemas.microsoft.com/office/drawing/2014/main" id="{8E76B97D-CDCA-677F-C393-5B7DD61ECC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8687" y="757882"/>
            <a:ext cx="4405313" cy="5577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98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799" y="154525"/>
            <a:ext cx="8369643" cy="461624"/>
          </a:xfrm>
          <a:prstGeom prst="rect">
            <a:avLst/>
          </a:prstGeom>
          <a:noFill/>
          <a:ln>
            <a:noFill/>
          </a:ln>
        </p:spPr>
        <p:txBody>
          <a:bodyPr spcFirstLastPara="1" wrap="square" lIns="91425" tIns="45700" rIns="91425" bIns="45700" anchor="t" anchorCtr="0">
            <a:spAutoFit/>
          </a:bodyPr>
          <a:lstStyle/>
          <a:p>
            <a:pPr algn="l"/>
            <a:r>
              <a:rPr lang="vi-VN" sz="2400" b="1" i="0" dirty="0">
                <a:solidFill>
                  <a:srgbClr val="EAECEF"/>
                </a:solidFill>
                <a:effectLst/>
                <a:latin typeface="+mn-lt"/>
              </a:rPr>
              <a:t>Hướng dẫn cơ bản về giao dịch trên Binance Futures</a:t>
            </a:r>
          </a:p>
        </p:txBody>
      </p:sp>
      <p:sp>
        <p:nvSpPr>
          <p:cNvPr id="101" name="Google Shape;101;p3"/>
          <p:cNvSpPr txBox="1"/>
          <p:nvPr/>
        </p:nvSpPr>
        <p:spPr>
          <a:xfrm>
            <a:off x="138647" y="757882"/>
            <a:ext cx="4405313" cy="5049794"/>
          </a:xfrm>
          <a:prstGeom prst="rect">
            <a:avLst/>
          </a:prstGeom>
          <a:noFill/>
          <a:ln>
            <a:noFill/>
          </a:ln>
        </p:spPr>
        <p:txBody>
          <a:bodyPr spcFirstLastPara="1" wrap="square" lIns="91425" tIns="91425" rIns="91425" bIns="91425" anchor="t" anchorCtr="0">
            <a:noAutofit/>
          </a:bodyPr>
          <a:lstStyle/>
          <a:p>
            <a:pPr algn="l" fontAlgn="auto">
              <a:buFont typeface="Arial" panose="020B0604020202020204" pitchFamily="34" charset="0"/>
              <a:buChar char="•"/>
            </a:pPr>
            <a:r>
              <a:rPr lang="vi-VN" sz="2000" b="0" i="0" dirty="0">
                <a:solidFill>
                  <a:schemeClr val="tx1"/>
                </a:solidFill>
                <a:effectLst/>
                <a:latin typeface="+mn-lt"/>
              </a:rPr>
              <a:t> GTC (Good Till Cancel): Lệnh sẽ duy trì hoạt động cho đến khi được khớp hoặc bị hủy.</a:t>
            </a:r>
          </a:p>
          <a:p>
            <a:pPr algn="l" fontAlgn="auto">
              <a:buFont typeface="Arial" panose="020B0604020202020204" pitchFamily="34" charset="0"/>
              <a:buChar char="•"/>
            </a:pPr>
            <a:endParaRPr lang="vi-VN" sz="2000" dirty="0">
              <a:solidFill>
                <a:schemeClr val="tx1"/>
              </a:solidFill>
              <a:latin typeface="+mn-lt"/>
            </a:endParaRPr>
          </a:p>
          <a:p>
            <a:pPr algn="l" fontAlgn="auto"/>
            <a:endParaRPr lang="vi-VN" sz="2000" b="0" i="0" dirty="0">
              <a:solidFill>
                <a:schemeClr val="tx1"/>
              </a:solidFill>
              <a:effectLst/>
              <a:latin typeface="+mn-lt"/>
            </a:endParaRPr>
          </a:p>
          <a:p>
            <a:pPr algn="l" fontAlgn="auto">
              <a:buFont typeface="Arial" panose="020B0604020202020204" pitchFamily="34" charset="0"/>
              <a:buChar char="•"/>
            </a:pPr>
            <a:r>
              <a:rPr lang="vi-VN" sz="2000" b="0" i="0" dirty="0">
                <a:solidFill>
                  <a:schemeClr val="tx1"/>
                </a:solidFill>
                <a:effectLst/>
                <a:latin typeface="+mn-lt"/>
              </a:rPr>
              <a:t> IOC (Immediate Or Cancel): Lệnh sẽ thực hiện ngay lập tức (một phần hoặc toàn bộ). Nếu lệnh chỉ được thực hiện một phần, phần chưa được khớp sẽ bị hủy</a:t>
            </a:r>
          </a:p>
          <a:p>
            <a:pPr algn="l" fontAlgn="auto">
              <a:buFont typeface="Arial" panose="020B0604020202020204" pitchFamily="34" charset="0"/>
              <a:buChar char="•"/>
            </a:pPr>
            <a:endParaRPr lang="vi-VN" sz="2000" dirty="0">
              <a:solidFill>
                <a:schemeClr val="tx1"/>
              </a:solidFill>
              <a:latin typeface="+mn-lt"/>
            </a:endParaRPr>
          </a:p>
          <a:p>
            <a:pPr algn="l" fontAlgn="auto">
              <a:buFont typeface="Arial" panose="020B0604020202020204" pitchFamily="34" charset="0"/>
              <a:buChar char="•"/>
            </a:pPr>
            <a:endParaRPr lang="vi-VN" sz="2000" b="0" i="0" dirty="0">
              <a:solidFill>
                <a:schemeClr val="tx1"/>
              </a:solidFill>
              <a:effectLst/>
              <a:latin typeface="+mn-lt"/>
            </a:endParaRPr>
          </a:p>
          <a:p>
            <a:pPr algn="l" fontAlgn="auto">
              <a:buFont typeface="Arial" panose="020B0604020202020204" pitchFamily="34" charset="0"/>
              <a:buChar char="•"/>
            </a:pPr>
            <a:r>
              <a:rPr lang="vi-VN" sz="2000" b="0" i="0" dirty="0">
                <a:solidFill>
                  <a:schemeClr val="tx1"/>
                </a:solidFill>
                <a:effectLst/>
                <a:latin typeface="+mn-lt"/>
              </a:rPr>
              <a:t> FOK (Khớp toàn bộ hoặc hủy): Lệnh phải được khớp toàn bộ ngay lập tức. Nếu không, toàn bộ lệnh sẽ không được thực hiện.</a:t>
            </a:r>
          </a:p>
        </p:txBody>
      </p:sp>
      <p:pic>
        <p:nvPicPr>
          <p:cNvPr id="49154" name="Picture 2">
            <a:extLst>
              <a:ext uri="{FF2B5EF4-FFF2-40B4-BE49-F238E27FC236}">
                <a16:creationId xmlns:a16="http://schemas.microsoft.com/office/drawing/2014/main" id="{8E76B97D-CDCA-677F-C393-5B7DD61ECC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8687" y="757882"/>
            <a:ext cx="4405313" cy="5577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22793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799" y="154525"/>
            <a:ext cx="8369643" cy="461624"/>
          </a:xfrm>
          <a:prstGeom prst="rect">
            <a:avLst/>
          </a:prstGeom>
          <a:noFill/>
          <a:ln>
            <a:noFill/>
          </a:ln>
        </p:spPr>
        <p:txBody>
          <a:bodyPr spcFirstLastPara="1" wrap="square" lIns="91425" tIns="45700" rIns="91425" bIns="45700" anchor="t" anchorCtr="0">
            <a:spAutoFit/>
          </a:bodyPr>
          <a:lstStyle/>
          <a:p>
            <a:pPr algn="l"/>
            <a:r>
              <a:rPr lang="vi-VN" sz="2400" b="1" i="0" dirty="0">
                <a:solidFill>
                  <a:srgbClr val="EAECEF"/>
                </a:solidFill>
                <a:effectLst/>
                <a:latin typeface="+mn-lt"/>
              </a:rPr>
              <a:t>Hướng dẫn cơ bản về giao dịch trên Binance Futures</a:t>
            </a:r>
          </a:p>
        </p:txBody>
      </p:sp>
      <p:sp>
        <p:nvSpPr>
          <p:cNvPr id="101" name="Google Shape;101;p3"/>
          <p:cNvSpPr txBox="1"/>
          <p:nvPr/>
        </p:nvSpPr>
        <p:spPr>
          <a:xfrm>
            <a:off x="138647" y="757882"/>
            <a:ext cx="4405313" cy="5049794"/>
          </a:xfrm>
          <a:prstGeom prst="rect">
            <a:avLst/>
          </a:prstGeom>
          <a:noFill/>
          <a:ln>
            <a:noFill/>
          </a:ln>
        </p:spPr>
        <p:txBody>
          <a:bodyPr spcFirstLastPara="1" wrap="square" lIns="91425" tIns="91425" rIns="91425" bIns="91425" anchor="t" anchorCtr="0">
            <a:noAutofit/>
          </a:bodyPr>
          <a:lstStyle/>
          <a:p>
            <a:pPr algn="l" fontAlgn="auto">
              <a:buFont typeface="Arial" panose="020B0604020202020204" pitchFamily="34" charset="0"/>
              <a:buChar char="•"/>
            </a:pPr>
            <a:r>
              <a:rPr lang="en-US" sz="2000" b="0" i="0" dirty="0">
                <a:solidFill>
                  <a:schemeClr val="tx1"/>
                </a:solidFill>
                <a:effectLst/>
                <a:latin typeface="+mn-lt"/>
              </a:rPr>
              <a:t> Khi </a:t>
            </a:r>
            <a:r>
              <a:rPr lang="en-US" sz="2000" b="0" i="0" dirty="0" err="1">
                <a:solidFill>
                  <a:schemeClr val="tx1"/>
                </a:solidFill>
                <a:effectLst/>
                <a:latin typeface="+mn-lt"/>
              </a:rPr>
              <a:t>bạn</a:t>
            </a:r>
            <a:r>
              <a:rPr lang="en-US" sz="2000" b="0" i="0" dirty="0">
                <a:solidFill>
                  <a:schemeClr val="tx1"/>
                </a:solidFill>
                <a:effectLst/>
                <a:latin typeface="+mn-lt"/>
              </a:rPr>
              <a:t> </a:t>
            </a:r>
            <a:r>
              <a:rPr lang="en-US" sz="2000" b="0" i="0" dirty="0" err="1">
                <a:solidFill>
                  <a:schemeClr val="tx1"/>
                </a:solidFill>
                <a:effectLst/>
                <a:latin typeface="+mn-lt"/>
              </a:rPr>
              <a:t>ở</a:t>
            </a:r>
            <a:r>
              <a:rPr lang="en-US" sz="2000" b="0" i="0" dirty="0">
                <a:solidFill>
                  <a:schemeClr val="tx1"/>
                </a:solidFill>
                <a:effectLst/>
                <a:latin typeface="+mn-lt"/>
              </a:rPr>
              <a:t> </a:t>
            </a:r>
            <a:r>
              <a:rPr lang="en-US" sz="2000" b="0" i="0" dirty="0" err="1">
                <a:solidFill>
                  <a:schemeClr val="tx1"/>
                </a:solidFill>
                <a:effectLst/>
                <a:latin typeface="+mn-lt"/>
              </a:rPr>
              <a:t>chế</a:t>
            </a:r>
            <a:r>
              <a:rPr lang="en-US" sz="2000" b="0" i="0" dirty="0">
                <a:solidFill>
                  <a:schemeClr val="tx1"/>
                </a:solidFill>
                <a:effectLst/>
                <a:latin typeface="+mn-lt"/>
              </a:rPr>
              <a:t> </a:t>
            </a:r>
            <a:r>
              <a:rPr lang="en-US" sz="2000" b="0" i="0" dirty="0" err="1">
                <a:solidFill>
                  <a:schemeClr val="tx1"/>
                </a:solidFill>
                <a:effectLst/>
                <a:latin typeface="+mn-lt"/>
              </a:rPr>
              <a:t>độ</a:t>
            </a:r>
            <a:r>
              <a:rPr lang="en-US" sz="2000" b="0" i="0" dirty="0">
                <a:solidFill>
                  <a:schemeClr val="tx1"/>
                </a:solidFill>
                <a:effectLst/>
                <a:latin typeface="+mn-lt"/>
              </a:rPr>
              <a:t> </a:t>
            </a:r>
            <a:r>
              <a:rPr lang="en-US" sz="2000" b="0" i="0" dirty="0" err="1">
                <a:solidFill>
                  <a:schemeClr val="tx1"/>
                </a:solidFill>
                <a:effectLst/>
                <a:latin typeface="+mn-lt"/>
              </a:rPr>
              <a:t>một</a:t>
            </a:r>
            <a:r>
              <a:rPr lang="en-US" sz="2000" b="0" i="0" dirty="0">
                <a:solidFill>
                  <a:schemeClr val="tx1"/>
                </a:solidFill>
                <a:effectLst/>
                <a:latin typeface="+mn-lt"/>
              </a:rPr>
              <a:t> </a:t>
            </a:r>
            <a:r>
              <a:rPr lang="en-US" sz="2000" b="0" i="0" dirty="0" err="1">
                <a:solidFill>
                  <a:schemeClr val="tx1"/>
                </a:solidFill>
                <a:effectLst/>
                <a:latin typeface="+mn-lt"/>
              </a:rPr>
              <a:t>chiều</a:t>
            </a:r>
            <a:r>
              <a:rPr lang="en-US" sz="2000" b="0" i="0" dirty="0">
                <a:solidFill>
                  <a:schemeClr val="tx1"/>
                </a:solidFill>
                <a:effectLst/>
                <a:latin typeface="+mn-lt"/>
              </a:rPr>
              <a:t>,</a:t>
            </a:r>
            <a:r>
              <a:rPr lang="en-US" sz="2000" b="0" i="1" dirty="0">
                <a:solidFill>
                  <a:schemeClr val="tx1"/>
                </a:solidFill>
                <a:effectLst/>
                <a:latin typeface="+mn-lt"/>
              </a:rPr>
              <a:t> </a:t>
            </a:r>
            <a:r>
              <a:rPr lang="en-US" sz="2000" b="0" i="0" dirty="0" err="1">
                <a:solidFill>
                  <a:schemeClr val="tx1"/>
                </a:solidFill>
                <a:effectLst/>
                <a:latin typeface="+mn-lt"/>
              </a:rPr>
              <a:t>việc</a:t>
            </a:r>
            <a:r>
              <a:rPr lang="en-US" sz="2000" b="0" i="0" dirty="0">
                <a:solidFill>
                  <a:schemeClr val="tx1"/>
                </a:solidFill>
                <a:effectLst/>
                <a:latin typeface="+mn-lt"/>
              </a:rPr>
              <a:t> </a:t>
            </a:r>
            <a:r>
              <a:rPr lang="en-US" sz="2000" b="0" i="0" dirty="0" err="1">
                <a:solidFill>
                  <a:schemeClr val="tx1"/>
                </a:solidFill>
                <a:effectLst/>
                <a:latin typeface="+mn-lt"/>
              </a:rPr>
              <a:t>đánh</a:t>
            </a:r>
            <a:r>
              <a:rPr lang="en-US" sz="2000" b="0" i="0" dirty="0">
                <a:solidFill>
                  <a:schemeClr val="tx1"/>
                </a:solidFill>
                <a:effectLst/>
                <a:latin typeface="+mn-lt"/>
              </a:rPr>
              <a:t> </a:t>
            </a:r>
            <a:r>
              <a:rPr lang="en-US" sz="2000" b="0" i="0" dirty="0" err="1">
                <a:solidFill>
                  <a:schemeClr val="tx1"/>
                </a:solidFill>
                <a:effectLst/>
                <a:latin typeface="+mn-lt"/>
              </a:rPr>
              <a:t>dấu</a:t>
            </a:r>
            <a:r>
              <a:rPr lang="en-US" sz="2000" b="0" i="0" dirty="0">
                <a:solidFill>
                  <a:schemeClr val="tx1"/>
                </a:solidFill>
                <a:effectLst/>
                <a:latin typeface="+mn-lt"/>
              </a:rPr>
              <a:t> </a:t>
            </a:r>
            <a:r>
              <a:rPr lang="en-US" sz="2000" b="0" i="0" dirty="0" err="1">
                <a:solidFill>
                  <a:schemeClr val="tx1"/>
                </a:solidFill>
                <a:effectLst/>
                <a:latin typeface="+mn-lt"/>
              </a:rPr>
              <a:t>vào</a:t>
            </a:r>
            <a:r>
              <a:rPr lang="en-US" sz="2000" b="0" i="0" dirty="0">
                <a:solidFill>
                  <a:schemeClr val="tx1"/>
                </a:solidFill>
                <a:effectLst/>
                <a:latin typeface="+mn-lt"/>
              </a:rPr>
              <a:t> [Reduce-Only] </a:t>
            </a:r>
            <a:r>
              <a:rPr lang="en-US" sz="2000" b="0" i="0" dirty="0" err="1">
                <a:solidFill>
                  <a:schemeClr val="tx1"/>
                </a:solidFill>
                <a:effectLst/>
                <a:latin typeface="+mn-lt"/>
              </a:rPr>
              <a:t>sẽ</a:t>
            </a:r>
            <a:r>
              <a:rPr lang="en-US" sz="2000" b="0" i="0" dirty="0">
                <a:solidFill>
                  <a:schemeClr val="tx1"/>
                </a:solidFill>
                <a:effectLst/>
                <a:latin typeface="+mn-lt"/>
              </a:rPr>
              <a:t> </a:t>
            </a:r>
            <a:r>
              <a:rPr lang="en-US" sz="2000" b="0" i="0" dirty="0" err="1">
                <a:solidFill>
                  <a:schemeClr val="tx1"/>
                </a:solidFill>
                <a:effectLst/>
                <a:latin typeface="+mn-lt"/>
              </a:rPr>
              <a:t>đảm</a:t>
            </a:r>
            <a:r>
              <a:rPr lang="en-US" sz="2000" b="0" i="0" dirty="0">
                <a:solidFill>
                  <a:schemeClr val="tx1"/>
                </a:solidFill>
                <a:effectLst/>
                <a:latin typeface="+mn-lt"/>
              </a:rPr>
              <a:t> </a:t>
            </a:r>
            <a:r>
              <a:rPr lang="en-US" sz="2000" b="0" i="0" dirty="0" err="1">
                <a:solidFill>
                  <a:schemeClr val="tx1"/>
                </a:solidFill>
                <a:effectLst/>
                <a:latin typeface="+mn-lt"/>
              </a:rPr>
              <a:t>bảo</a:t>
            </a:r>
            <a:r>
              <a:rPr lang="en-US" sz="2000" b="0" i="0" dirty="0">
                <a:solidFill>
                  <a:schemeClr val="tx1"/>
                </a:solidFill>
                <a:effectLst/>
                <a:latin typeface="+mn-lt"/>
              </a:rPr>
              <a:t> </a:t>
            </a:r>
            <a:r>
              <a:rPr lang="en-US" sz="2000" b="0" i="0" dirty="0" err="1">
                <a:solidFill>
                  <a:schemeClr val="tx1"/>
                </a:solidFill>
                <a:effectLst/>
                <a:latin typeface="+mn-lt"/>
              </a:rPr>
              <a:t>các</a:t>
            </a:r>
            <a:r>
              <a:rPr lang="en-US" sz="2000" b="0" i="0" dirty="0">
                <a:solidFill>
                  <a:schemeClr val="tx1"/>
                </a:solidFill>
                <a:effectLst/>
                <a:latin typeface="+mn-lt"/>
              </a:rPr>
              <a:t> </a:t>
            </a:r>
            <a:r>
              <a:rPr lang="en-US" sz="2000" b="0" i="0" dirty="0" err="1">
                <a:solidFill>
                  <a:schemeClr val="tx1"/>
                </a:solidFill>
                <a:effectLst/>
                <a:latin typeface="+mn-lt"/>
              </a:rPr>
              <a:t>lệnh</a:t>
            </a:r>
            <a:r>
              <a:rPr lang="en-US" sz="2000" b="0" i="0" dirty="0">
                <a:solidFill>
                  <a:schemeClr val="tx1"/>
                </a:solidFill>
                <a:effectLst/>
                <a:latin typeface="+mn-lt"/>
              </a:rPr>
              <a:t> </a:t>
            </a:r>
            <a:r>
              <a:rPr lang="en-US" sz="2000" b="0" i="0" dirty="0" err="1">
                <a:solidFill>
                  <a:schemeClr val="tx1"/>
                </a:solidFill>
                <a:effectLst/>
                <a:latin typeface="+mn-lt"/>
              </a:rPr>
              <a:t>mới</a:t>
            </a:r>
            <a:r>
              <a:rPr lang="en-US" sz="2000" b="0" i="0" dirty="0">
                <a:solidFill>
                  <a:schemeClr val="tx1"/>
                </a:solidFill>
                <a:effectLst/>
                <a:latin typeface="+mn-lt"/>
              </a:rPr>
              <a:t> </a:t>
            </a:r>
            <a:r>
              <a:rPr lang="en-US" sz="2000" b="0" i="0" dirty="0" err="1">
                <a:solidFill>
                  <a:schemeClr val="tx1"/>
                </a:solidFill>
                <a:effectLst/>
                <a:latin typeface="+mn-lt"/>
              </a:rPr>
              <a:t>bạn</a:t>
            </a:r>
            <a:r>
              <a:rPr lang="en-US" sz="2000" b="0" i="0" dirty="0">
                <a:solidFill>
                  <a:schemeClr val="tx1"/>
                </a:solidFill>
                <a:effectLst/>
                <a:latin typeface="+mn-lt"/>
              </a:rPr>
              <a:t> </a:t>
            </a:r>
            <a:r>
              <a:rPr lang="en-US" sz="2000" b="0" i="0" dirty="0" err="1">
                <a:solidFill>
                  <a:schemeClr val="tx1"/>
                </a:solidFill>
                <a:effectLst/>
                <a:latin typeface="+mn-lt"/>
              </a:rPr>
              <a:t>đặt</a:t>
            </a:r>
            <a:r>
              <a:rPr lang="en-US" sz="2000" b="0" i="0" dirty="0">
                <a:solidFill>
                  <a:schemeClr val="tx1"/>
                </a:solidFill>
                <a:effectLst/>
                <a:latin typeface="+mn-lt"/>
              </a:rPr>
              <a:t> </a:t>
            </a:r>
            <a:r>
              <a:rPr lang="en-US" sz="2000" b="0" i="0" dirty="0" err="1">
                <a:solidFill>
                  <a:schemeClr val="tx1"/>
                </a:solidFill>
                <a:effectLst/>
                <a:latin typeface="+mn-lt"/>
              </a:rPr>
              <a:t>sẽ</a:t>
            </a:r>
            <a:r>
              <a:rPr lang="en-US" sz="2000" b="0" i="0" dirty="0">
                <a:solidFill>
                  <a:schemeClr val="tx1"/>
                </a:solidFill>
                <a:effectLst/>
                <a:latin typeface="+mn-lt"/>
              </a:rPr>
              <a:t> </a:t>
            </a:r>
            <a:r>
              <a:rPr lang="en-US" sz="2000" b="0" i="0" dirty="0" err="1">
                <a:solidFill>
                  <a:schemeClr val="tx1"/>
                </a:solidFill>
                <a:effectLst/>
                <a:latin typeface="+mn-lt"/>
              </a:rPr>
              <a:t>chỉ</a:t>
            </a:r>
            <a:r>
              <a:rPr lang="en-US" sz="2000" b="0" i="0" dirty="0">
                <a:solidFill>
                  <a:schemeClr val="tx1"/>
                </a:solidFill>
                <a:effectLst/>
                <a:latin typeface="+mn-lt"/>
              </a:rPr>
              <a:t> </a:t>
            </a:r>
            <a:r>
              <a:rPr lang="en-US" sz="2000" b="0" i="0" dirty="0" err="1">
                <a:solidFill>
                  <a:schemeClr val="tx1"/>
                </a:solidFill>
                <a:effectLst/>
                <a:latin typeface="+mn-lt"/>
              </a:rPr>
              <a:t>giảm</a:t>
            </a:r>
            <a:r>
              <a:rPr lang="en-US" sz="2000" b="0" i="0" dirty="0">
                <a:solidFill>
                  <a:schemeClr val="tx1"/>
                </a:solidFill>
                <a:effectLst/>
                <a:latin typeface="+mn-lt"/>
              </a:rPr>
              <a:t> </a:t>
            </a:r>
            <a:r>
              <a:rPr lang="en-US" sz="2000" b="0" i="0" dirty="0" err="1">
                <a:solidFill>
                  <a:schemeClr val="tx1"/>
                </a:solidFill>
                <a:effectLst/>
                <a:latin typeface="+mn-lt"/>
              </a:rPr>
              <a:t>và</a:t>
            </a:r>
            <a:r>
              <a:rPr lang="en-US" sz="2000" b="0" i="0" dirty="0">
                <a:solidFill>
                  <a:schemeClr val="tx1"/>
                </a:solidFill>
                <a:effectLst/>
                <a:latin typeface="+mn-lt"/>
              </a:rPr>
              <a:t> </a:t>
            </a:r>
            <a:r>
              <a:rPr lang="en-US" sz="2000" b="0" i="0" dirty="0" err="1">
                <a:solidFill>
                  <a:schemeClr val="tx1"/>
                </a:solidFill>
                <a:effectLst/>
                <a:latin typeface="+mn-lt"/>
              </a:rPr>
              <a:t>không</a:t>
            </a:r>
            <a:r>
              <a:rPr lang="en-US" sz="2000" b="0" i="0" dirty="0">
                <a:solidFill>
                  <a:schemeClr val="tx1"/>
                </a:solidFill>
                <a:effectLst/>
                <a:latin typeface="+mn-lt"/>
              </a:rPr>
              <a:t> bao </a:t>
            </a:r>
            <a:r>
              <a:rPr lang="en-US" sz="2000" b="0" i="0" dirty="0" err="1">
                <a:solidFill>
                  <a:schemeClr val="tx1"/>
                </a:solidFill>
                <a:effectLst/>
                <a:latin typeface="+mn-lt"/>
              </a:rPr>
              <a:t>giờ</a:t>
            </a:r>
            <a:r>
              <a:rPr lang="en-US" sz="2000" b="0" i="0" dirty="0">
                <a:solidFill>
                  <a:schemeClr val="tx1"/>
                </a:solidFill>
                <a:effectLst/>
                <a:latin typeface="+mn-lt"/>
              </a:rPr>
              <a:t> </a:t>
            </a:r>
            <a:r>
              <a:rPr lang="en-US" sz="2000" b="0" i="0" dirty="0" err="1">
                <a:solidFill>
                  <a:schemeClr val="tx1"/>
                </a:solidFill>
                <a:effectLst/>
                <a:latin typeface="+mn-lt"/>
              </a:rPr>
              <a:t>tăng</a:t>
            </a:r>
            <a:r>
              <a:rPr lang="en-US" sz="2000" b="0" i="0" dirty="0">
                <a:solidFill>
                  <a:schemeClr val="tx1"/>
                </a:solidFill>
                <a:effectLst/>
                <a:latin typeface="+mn-lt"/>
              </a:rPr>
              <a:t> </a:t>
            </a:r>
            <a:r>
              <a:rPr lang="en-US" sz="2000" b="0" i="0" dirty="0" err="1">
                <a:solidFill>
                  <a:schemeClr val="tx1"/>
                </a:solidFill>
                <a:effectLst/>
                <a:latin typeface="+mn-lt"/>
              </a:rPr>
              <a:t>các</a:t>
            </a:r>
            <a:r>
              <a:rPr lang="en-US" sz="2000" b="0" i="0" dirty="0">
                <a:solidFill>
                  <a:schemeClr val="tx1"/>
                </a:solidFill>
                <a:effectLst/>
                <a:latin typeface="+mn-lt"/>
              </a:rPr>
              <a:t> </a:t>
            </a:r>
            <a:r>
              <a:rPr lang="en-US" sz="2000" b="0" i="0" dirty="0" err="1">
                <a:solidFill>
                  <a:schemeClr val="tx1"/>
                </a:solidFill>
                <a:effectLst/>
                <a:latin typeface="+mn-lt"/>
              </a:rPr>
              <a:t>vị</a:t>
            </a:r>
            <a:r>
              <a:rPr lang="en-US" sz="2000" b="0" i="0" dirty="0">
                <a:solidFill>
                  <a:schemeClr val="tx1"/>
                </a:solidFill>
                <a:effectLst/>
                <a:latin typeface="+mn-lt"/>
              </a:rPr>
              <a:t> </a:t>
            </a:r>
            <a:r>
              <a:rPr lang="en-US" sz="2000" b="0" i="0" dirty="0" err="1">
                <a:solidFill>
                  <a:schemeClr val="tx1"/>
                </a:solidFill>
                <a:effectLst/>
                <a:latin typeface="+mn-lt"/>
              </a:rPr>
              <a:t>thế</a:t>
            </a:r>
            <a:r>
              <a:rPr lang="en-US" sz="2000" b="0" i="0" dirty="0">
                <a:solidFill>
                  <a:schemeClr val="tx1"/>
                </a:solidFill>
                <a:effectLst/>
                <a:latin typeface="+mn-lt"/>
              </a:rPr>
              <a:t> </a:t>
            </a:r>
            <a:r>
              <a:rPr lang="en-US" sz="2000" b="0" i="0" dirty="0" err="1">
                <a:solidFill>
                  <a:schemeClr val="tx1"/>
                </a:solidFill>
                <a:effectLst/>
                <a:latin typeface="+mn-lt"/>
              </a:rPr>
              <a:t>hiện</a:t>
            </a:r>
            <a:r>
              <a:rPr lang="en-US" sz="2000" b="0" i="0" dirty="0">
                <a:solidFill>
                  <a:schemeClr val="tx1"/>
                </a:solidFill>
                <a:effectLst/>
                <a:latin typeface="+mn-lt"/>
              </a:rPr>
              <a:t> </a:t>
            </a:r>
            <a:r>
              <a:rPr lang="en-US" sz="2000" b="0" i="0" dirty="0" err="1">
                <a:solidFill>
                  <a:schemeClr val="tx1"/>
                </a:solidFill>
                <a:effectLst/>
                <a:latin typeface="+mn-lt"/>
              </a:rPr>
              <a:t>đang</a:t>
            </a:r>
            <a:r>
              <a:rPr lang="en-US" sz="2000" b="0" i="0" dirty="0">
                <a:solidFill>
                  <a:schemeClr val="tx1"/>
                </a:solidFill>
                <a:effectLst/>
                <a:latin typeface="+mn-lt"/>
              </a:rPr>
              <a:t> </a:t>
            </a:r>
            <a:r>
              <a:rPr lang="en-US" sz="2000" b="0" i="0" dirty="0" err="1">
                <a:solidFill>
                  <a:schemeClr val="tx1"/>
                </a:solidFill>
                <a:effectLst/>
                <a:latin typeface="+mn-lt"/>
              </a:rPr>
              <a:t>mở</a:t>
            </a:r>
            <a:r>
              <a:rPr lang="en-US" sz="2000" b="0" i="0" dirty="0">
                <a:solidFill>
                  <a:schemeClr val="tx1"/>
                </a:solidFill>
                <a:effectLst/>
                <a:latin typeface="+mn-lt"/>
              </a:rPr>
              <a:t> </a:t>
            </a:r>
            <a:r>
              <a:rPr lang="en-US" sz="2000" b="0" i="0" dirty="0" err="1">
                <a:solidFill>
                  <a:schemeClr val="tx1"/>
                </a:solidFill>
                <a:effectLst/>
                <a:latin typeface="+mn-lt"/>
              </a:rPr>
              <a:t>của</a:t>
            </a:r>
            <a:r>
              <a:rPr lang="en-US" sz="2000" b="0" i="0" dirty="0">
                <a:solidFill>
                  <a:schemeClr val="tx1"/>
                </a:solidFill>
                <a:effectLst/>
                <a:latin typeface="+mn-lt"/>
              </a:rPr>
              <a:t> </a:t>
            </a:r>
            <a:r>
              <a:rPr lang="en-US" sz="2000" b="0" i="0" dirty="0" err="1">
                <a:solidFill>
                  <a:schemeClr val="tx1"/>
                </a:solidFill>
                <a:effectLst/>
                <a:latin typeface="+mn-lt"/>
              </a:rPr>
              <a:t>bạn</a:t>
            </a:r>
            <a:r>
              <a:rPr lang="en-US" sz="2000" b="0" i="0" dirty="0">
                <a:solidFill>
                  <a:schemeClr val="tx1"/>
                </a:solidFill>
                <a:effectLst/>
                <a:latin typeface="+mn-lt"/>
              </a:rPr>
              <a:t>.</a:t>
            </a:r>
            <a:endParaRPr lang="vi-VN" sz="2000" b="0" i="0" dirty="0">
              <a:solidFill>
                <a:schemeClr val="tx1"/>
              </a:solidFill>
              <a:effectLst/>
              <a:latin typeface="+mn-lt"/>
            </a:endParaRPr>
          </a:p>
        </p:txBody>
      </p:sp>
      <p:pic>
        <p:nvPicPr>
          <p:cNvPr id="49154" name="Picture 2">
            <a:extLst>
              <a:ext uri="{FF2B5EF4-FFF2-40B4-BE49-F238E27FC236}">
                <a16:creationId xmlns:a16="http://schemas.microsoft.com/office/drawing/2014/main" id="{8E76B97D-CDCA-677F-C393-5B7DD61ECC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8687" y="757882"/>
            <a:ext cx="4405313" cy="5577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46836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799" y="154525"/>
            <a:ext cx="8369643" cy="461624"/>
          </a:xfrm>
          <a:prstGeom prst="rect">
            <a:avLst/>
          </a:prstGeom>
          <a:noFill/>
          <a:ln>
            <a:noFill/>
          </a:ln>
        </p:spPr>
        <p:txBody>
          <a:bodyPr spcFirstLastPara="1" wrap="square" lIns="91425" tIns="45700" rIns="91425" bIns="45700" anchor="t" anchorCtr="0">
            <a:spAutoFit/>
          </a:bodyPr>
          <a:lstStyle/>
          <a:p>
            <a:pPr algn="l"/>
            <a:r>
              <a:rPr lang="vi-VN" sz="2400" b="1" i="0" dirty="0">
                <a:solidFill>
                  <a:srgbClr val="EAECEF"/>
                </a:solidFill>
                <a:effectLst/>
                <a:latin typeface="+mn-lt"/>
              </a:rPr>
              <a:t>Hướng dẫn cơ bản về giao dịch trên Binance Futures</a:t>
            </a:r>
          </a:p>
        </p:txBody>
      </p:sp>
      <p:sp>
        <p:nvSpPr>
          <p:cNvPr id="101" name="Google Shape;101;p3"/>
          <p:cNvSpPr txBox="1"/>
          <p:nvPr/>
        </p:nvSpPr>
        <p:spPr>
          <a:xfrm>
            <a:off x="138647" y="757882"/>
            <a:ext cx="8717029" cy="5049794"/>
          </a:xfrm>
          <a:prstGeom prst="rect">
            <a:avLst/>
          </a:prstGeom>
          <a:noFill/>
          <a:ln>
            <a:noFill/>
          </a:ln>
        </p:spPr>
        <p:txBody>
          <a:bodyPr spcFirstLastPara="1" wrap="square" lIns="91425" tIns="91425" rIns="91425" bIns="91425" anchor="t" anchorCtr="0">
            <a:noAutofit/>
          </a:bodyPr>
          <a:lstStyle/>
          <a:p>
            <a:pPr algn="l"/>
            <a:r>
              <a:rPr lang="vi-VN" sz="2000" b="1" i="0" dirty="0">
                <a:solidFill>
                  <a:schemeClr val="tx1"/>
                </a:solidFill>
                <a:effectLst/>
                <a:latin typeface="+mn-lt"/>
              </a:rPr>
              <a:t>Khi nào các vị thế của bạn có rủi ro bị thanh lý?</a:t>
            </a:r>
          </a:p>
          <a:p>
            <a:pPr algn="l"/>
            <a:r>
              <a:rPr lang="vi-VN" sz="2000" b="0" i="0" dirty="0">
                <a:solidFill>
                  <a:schemeClr val="tx1"/>
                </a:solidFill>
                <a:effectLst/>
                <a:latin typeface="+mn-lt"/>
              </a:rPr>
              <a:t>Việc thanh lý xảy ra khi </a:t>
            </a:r>
            <a:r>
              <a:rPr lang="vi-VN" sz="2000" b="0" i="1" dirty="0">
                <a:solidFill>
                  <a:schemeClr val="tx1"/>
                </a:solidFill>
                <a:effectLst/>
                <a:latin typeface="+mn-lt"/>
              </a:rPr>
              <a:t>số dư ký quỹ</a:t>
            </a:r>
            <a:r>
              <a:rPr lang="vi-VN" sz="2000" b="0" i="0" dirty="0">
                <a:solidFill>
                  <a:schemeClr val="tx1"/>
                </a:solidFill>
                <a:effectLst/>
                <a:latin typeface="+mn-lt"/>
              </a:rPr>
              <a:t> của bạn giảm xuống dưới mức </a:t>
            </a:r>
            <a:r>
              <a:rPr lang="vi-VN" sz="2000" b="0" i="1" dirty="0">
                <a:solidFill>
                  <a:schemeClr val="tx1"/>
                </a:solidFill>
                <a:effectLst/>
                <a:latin typeface="+mn-lt"/>
              </a:rPr>
              <a:t>ký quỹ duy trì</a:t>
            </a:r>
            <a:r>
              <a:rPr lang="vi-VN" sz="2000" b="0" i="0" dirty="0">
                <a:solidFill>
                  <a:schemeClr val="tx1"/>
                </a:solidFill>
                <a:effectLst/>
                <a:latin typeface="+mn-lt"/>
              </a:rPr>
              <a:t> bắt buộc. Số dư ký quỹ là số dư tài khoản Binance Futures của bạn, bao gồm lãi lỗ chưa được ghi nhận. Vì vậy, các khoản lãi và lỗ của bạn sẽ khiến giá trị số dư ký quỹ thay đổi. Nếu bạn đang sử dụng chế độ </a:t>
            </a:r>
            <a:r>
              <a:rPr lang="vi-VN" sz="2000" b="0" i="1" dirty="0">
                <a:solidFill>
                  <a:schemeClr val="tx1"/>
                </a:solidFill>
                <a:effectLst/>
                <a:latin typeface="+mn-lt"/>
              </a:rPr>
              <a:t>Cross Margin, </a:t>
            </a:r>
            <a:r>
              <a:rPr lang="vi-VN" sz="2000" b="0" i="0" dirty="0">
                <a:solidFill>
                  <a:schemeClr val="tx1"/>
                </a:solidFill>
                <a:effectLst/>
                <a:latin typeface="+mn-lt"/>
              </a:rPr>
              <a:t>số dư này sẽ được chia cho tất cả các vị thế của bạn. Nếu bạn đang sử dụng chế độ </a:t>
            </a:r>
            <a:r>
              <a:rPr lang="vi-VN" sz="2000" b="0" i="0" u="sng" dirty="0">
                <a:solidFill>
                  <a:schemeClr val="tx1"/>
                </a:solidFill>
                <a:effectLst/>
                <a:latin typeface="+mn-lt"/>
                <a:hlinkClick r:id="rId4">
                  <a:extLst>
                    <a:ext uri="{A12FA001-AC4F-418D-AE19-62706E023703}">
                      <ahyp:hlinkClr xmlns:ahyp="http://schemas.microsoft.com/office/drawing/2018/hyperlinkcolor" val="tx"/>
                    </a:ext>
                  </a:extLst>
                </a:hlinkClick>
              </a:rPr>
              <a:t>Isolated Margin</a:t>
            </a:r>
            <a:r>
              <a:rPr lang="vi-VN" sz="2000" b="0" i="0" dirty="0">
                <a:solidFill>
                  <a:schemeClr val="tx1"/>
                </a:solidFill>
                <a:effectLst/>
                <a:latin typeface="+mn-lt"/>
              </a:rPr>
              <a:t>, số dư này có thể được phân bổ cho từng vị thế riêng lẻ.</a:t>
            </a:r>
          </a:p>
          <a:p>
            <a:pPr algn="l"/>
            <a:r>
              <a:rPr lang="vi-VN" sz="2000" b="0" i="1" dirty="0">
                <a:solidFill>
                  <a:schemeClr val="tx1"/>
                </a:solidFill>
                <a:effectLst/>
                <a:latin typeface="+mn-lt"/>
              </a:rPr>
              <a:t>Ký quỹ duy trì</a:t>
            </a:r>
            <a:r>
              <a:rPr lang="vi-VN" sz="2000" b="0" i="0" dirty="0">
                <a:solidFill>
                  <a:schemeClr val="tx1"/>
                </a:solidFill>
                <a:effectLst/>
                <a:latin typeface="+mn-lt"/>
              </a:rPr>
              <a:t> là giá trị tối thiểu bạn cần để giữ cho các vị thế của mình mở. Mức ký quỹ duy trì thay đổi tùy theo quy mô vị thế của bạn. Các vị thế lớn hơn yêu cầu mức ký quỹ duy trì cao hơn.</a:t>
            </a:r>
          </a:p>
          <a:p>
            <a:pPr algn="l"/>
            <a:r>
              <a:rPr lang="vi-VN" sz="2000" b="0" i="0" dirty="0">
                <a:solidFill>
                  <a:schemeClr val="tx1"/>
                </a:solidFill>
                <a:effectLst/>
                <a:latin typeface="+mn-lt"/>
              </a:rPr>
              <a:t>Bạn có thể xem tỷ lệ ký quỹ hiện tại của mình ở góc dưới cùng bên phải. Nếu tỷ lệ ký quỹ của bạn đạt đến 100%, các vị thế của bạn sẽ bị thanh lý.</a:t>
            </a:r>
          </a:p>
          <a:p>
            <a:pPr algn="l"/>
            <a:r>
              <a:rPr lang="vi-VN" sz="2000" b="0" i="0" dirty="0">
                <a:solidFill>
                  <a:schemeClr val="tx1"/>
                </a:solidFill>
                <a:effectLst/>
                <a:latin typeface="+mn-lt"/>
              </a:rPr>
              <a:t>Khi thanh lý xảy ra, tất cả các lệnh đang mở của bạn sẽ bị hủy. Tốt nhất là bạn nên theo dõi các vị thế của mình để tránh tự động thanh lý, khi đó bạn sẽ mất thêm một khoản phí bổ sung. Nếu vị thế của bạn sắp bị thanh lý, hãy cân nhắc đóng vị thế theo cách thủ công thay vì chờ tự động thanh lý.</a:t>
            </a:r>
          </a:p>
          <a:p>
            <a:br>
              <a:rPr lang="vi-VN" sz="2000" dirty="0">
                <a:solidFill>
                  <a:schemeClr val="tx1"/>
                </a:solidFill>
                <a:latin typeface="+mn-lt"/>
              </a:rPr>
            </a:br>
            <a:endParaRPr lang="vi-VN" sz="2000" b="0" i="0" dirty="0">
              <a:solidFill>
                <a:schemeClr val="tx1"/>
              </a:solidFill>
              <a:effectLst/>
              <a:latin typeface="+mn-lt"/>
            </a:endParaRPr>
          </a:p>
        </p:txBody>
      </p:sp>
    </p:spTree>
    <p:extLst>
      <p:ext uri="{BB962C8B-B14F-4D97-AF65-F5344CB8AC3E}">
        <p14:creationId xmlns:p14="http://schemas.microsoft.com/office/powerpoint/2010/main" val="27281368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799" y="154525"/>
            <a:ext cx="8369643" cy="461624"/>
          </a:xfrm>
          <a:prstGeom prst="rect">
            <a:avLst/>
          </a:prstGeom>
          <a:noFill/>
          <a:ln>
            <a:noFill/>
          </a:ln>
        </p:spPr>
        <p:txBody>
          <a:bodyPr spcFirstLastPara="1" wrap="square" lIns="91425" tIns="45700" rIns="91425" bIns="45700" anchor="t" anchorCtr="0">
            <a:spAutoFit/>
          </a:bodyPr>
          <a:lstStyle/>
          <a:p>
            <a:pPr algn="l"/>
            <a:r>
              <a:rPr lang="vi-VN" sz="2400" b="1" i="0" dirty="0">
                <a:solidFill>
                  <a:srgbClr val="EAECEF"/>
                </a:solidFill>
                <a:effectLst/>
                <a:latin typeface="+mn-lt"/>
              </a:rPr>
              <a:t>Hướng dẫn cơ bản về giao dịch trên Binance Futures</a:t>
            </a:r>
          </a:p>
        </p:txBody>
      </p:sp>
      <p:sp>
        <p:nvSpPr>
          <p:cNvPr id="101" name="Google Shape;101;p3"/>
          <p:cNvSpPr txBox="1"/>
          <p:nvPr/>
        </p:nvSpPr>
        <p:spPr>
          <a:xfrm>
            <a:off x="138647" y="757882"/>
            <a:ext cx="8717029" cy="5049794"/>
          </a:xfrm>
          <a:prstGeom prst="rect">
            <a:avLst/>
          </a:prstGeom>
          <a:noFill/>
          <a:ln>
            <a:noFill/>
          </a:ln>
        </p:spPr>
        <p:txBody>
          <a:bodyPr spcFirstLastPara="1" wrap="square" lIns="91425" tIns="91425" rIns="91425" bIns="91425" anchor="t" anchorCtr="0">
            <a:noAutofit/>
          </a:bodyPr>
          <a:lstStyle/>
          <a:p>
            <a:pPr algn="l"/>
            <a:r>
              <a:rPr lang="vi-VN" sz="2000" b="1" i="0" dirty="0">
                <a:solidFill>
                  <a:schemeClr val="tx1"/>
                </a:solidFill>
                <a:effectLst/>
                <a:latin typeface="+mn-lt"/>
              </a:rPr>
              <a:t>Tự động gỡ bỏ đòn bẩy là gì và nó có thể ảnh hưởng đến bạn như thế nào?</a:t>
            </a:r>
          </a:p>
          <a:p>
            <a:pPr algn="l"/>
            <a:endParaRPr lang="vi-VN" sz="2000" b="1" i="0" dirty="0">
              <a:solidFill>
                <a:schemeClr val="tx1"/>
              </a:solidFill>
              <a:effectLst/>
              <a:latin typeface="+mn-lt"/>
            </a:endParaRPr>
          </a:p>
          <a:p>
            <a:pPr algn="l"/>
            <a:r>
              <a:rPr lang="vi-VN" sz="2000" b="0" i="0" dirty="0">
                <a:solidFill>
                  <a:schemeClr val="tx1"/>
                </a:solidFill>
                <a:effectLst/>
                <a:latin typeface="+mn-lt"/>
              </a:rPr>
              <a:t>Khi quy mô tài khoản của trader xuống dưới 0, Quỹ Bảo hiểm sẽ chi trả cho các khoản lỗ. Tuy nhiên, trong một số hoàn cảnh thị trường đặc biệt </a:t>
            </a:r>
            <a:r>
              <a:rPr lang="vi-VN" sz="2000" b="0" i="0" u="sng" dirty="0">
                <a:solidFill>
                  <a:schemeClr val="tx1"/>
                </a:solidFill>
                <a:effectLst/>
                <a:latin typeface="+mn-lt"/>
                <a:hlinkClick r:id="rId4">
                  <a:extLst>
                    <a:ext uri="{A12FA001-AC4F-418D-AE19-62706E023703}">
                      <ahyp:hlinkClr xmlns:ahyp="http://schemas.microsoft.com/office/drawing/2018/hyperlinkcolor" val="tx"/>
                    </a:ext>
                  </a:extLst>
                </a:hlinkClick>
              </a:rPr>
              <a:t>biến động</a:t>
            </a:r>
            <a:r>
              <a:rPr lang="vi-VN" sz="2000" b="0" i="0" dirty="0">
                <a:solidFill>
                  <a:schemeClr val="tx1"/>
                </a:solidFill>
                <a:effectLst/>
                <a:latin typeface="+mn-lt"/>
              </a:rPr>
              <a:t>, Quỹ Bảo hiểm có thể không thể xử lý hết các khoản lỗ và các vị thế mở phải được giảm bớt để chi trả. Điều này nghĩa là trong những thời điểm như vậy, các vị thế mở của bạn có rủi ro bị giảm bớt.</a:t>
            </a:r>
          </a:p>
          <a:p>
            <a:pPr algn="l"/>
            <a:endParaRPr lang="vi-VN" sz="2000" b="0" i="0" dirty="0">
              <a:solidFill>
                <a:schemeClr val="tx1"/>
              </a:solidFill>
              <a:effectLst/>
              <a:latin typeface="+mn-lt"/>
            </a:endParaRPr>
          </a:p>
          <a:p>
            <a:pPr algn="l"/>
            <a:r>
              <a:rPr lang="vi-VN" sz="2000" b="0" i="0" dirty="0">
                <a:solidFill>
                  <a:schemeClr val="tx1"/>
                </a:solidFill>
                <a:effectLst/>
                <a:latin typeface="+mn-lt"/>
              </a:rPr>
              <a:t>Thứ tự của những lần giảm vị thế này được xác định bởi một hàng đợi, trong đó những trader có lợi nhuận và có đòn bẩy cao nhất sẽ nằm ở đầu hàng. Bạn có thể xem vị thế hiện tại của mình trong hàng đợi bằng cách di chuột qua [ADL] trong [tab Vị thế].</a:t>
            </a:r>
          </a:p>
        </p:txBody>
      </p:sp>
    </p:spTree>
    <p:extLst>
      <p:ext uri="{BB962C8B-B14F-4D97-AF65-F5344CB8AC3E}">
        <p14:creationId xmlns:p14="http://schemas.microsoft.com/office/powerpoint/2010/main" val="24973890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799" y="154525"/>
            <a:ext cx="8369643" cy="461624"/>
          </a:xfrm>
          <a:prstGeom prst="rect">
            <a:avLst/>
          </a:prstGeom>
          <a:noFill/>
          <a:ln>
            <a:noFill/>
          </a:ln>
        </p:spPr>
        <p:txBody>
          <a:bodyPr spcFirstLastPara="1" wrap="square" lIns="91425" tIns="45700" rIns="91425" bIns="45700" anchor="t" anchorCtr="0">
            <a:spAutoFit/>
          </a:bodyPr>
          <a:lstStyle/>
          <a:p>
            <a:pPr algn="l"/>
            <a:r>
              <a:rPr lang="vi-VN" sz="2400" b="1" i="0" dirty="0">
                <a:solidFill>
                  <a:srgbClr val="EAECEF"/>
                </a:solidFill>
                <a:effectLst/>
                <a:latin typeface="+mn-lt"/>
              </a:rPr>
              <a:t>Hướng dẫn cơ bản về giao dịch trên Binance Futures</a:t>
            </a:r>
          </a:p>
        </p:txBody>
      </p:sp>
      <p:sp>
        <p:nvSpPr>
          <p:cNvPr id="101" name="Google Shape;101;p3"/>
          <p:cNvSpPr txBox="1"/>
          <p:nvPr/>
        </p:nvSpPr>
        <p:spPr>
          <a:xfrm>
            <a:off x="237502" y="3179806"/>
            <a:ext cx="8815882" cy="5049794"/>
          </a:xfrm>
          <a:prstGeom prst="rect">
            <a:avLst/>
          </a:prstGeom>
          <a:noFill/>
          <a:ln>
            <a:noFill/>
          </a:ln>
        </p:spPr>
        <p:txBody>
          <a:bodyPr spcFirstLastPara="1" wrap="square" lIns="91425" tIns="91425" rIns="91425" bIns="91425" anchor="t" anchorCtr="0">
            <a:noAutofit/>
          </a:bodyPr>
          <a:lstStyle/>
          <a:p>
            <a:pPr algn="l"/>
            <a:r>
              <a:rPr lang="vi-VN" sz="2000" b="1" i="0" dirty="0">
                <a:solidFill>
                  <a:schemeClr val="tx1"/>
                </a:solidFill>
                <a:effectLst/>
                <a:latin typeface="+mn-lt"/>
              </a:rPr>
              <a:t>Tổng kết</a:t>
            </a:r>
          </a:p>
          <a:p>
            <a:pPr algn="l"/>
            <a:r>
              <a:rPr lang="vi-VN" sz="2000" b="0" i="0" dirty="0">
                <a:solidFill>
                  <a:schemeClr val="tx1"/>
                </a:solidFill>
                <a:effectLst/>
                <a:latin typeface="+mn-lt"/>
              </a:rPr>
              <a:t>Hợp đồng Tương lai truyền thống là các phái sinh cung cấp cho trader nghĩa vụ mua hoặc bán một tài sản trong tương lai. Nhưng khác với </a:t>
            </a:r>
            <a:r>
              <a:rPr lang="vi-VN" sz="2000" b="0" i="0" u="sng" dirty="0">
                <a:solidFill>
                  <a:schemeClr val="tx1"/>
                </a:solidFill>
                <a:effectLst/>
                <a:latin typeface="+mn-lt"/>
                <a:hlinkClick r:id="rId4">
                  <a:extLst>
                    <a:ext uri="{A12FA001-AC4F-418D-AE19-62706E023703}">
                      <ahyp:hlinkClr xmlns:ahyp="http://schemas.microsoft.com/office/drawing/2018/hyperlinkcolor" val="tx"/>
                    </a:ext>
                  </a:extLst>
                </a:hlinkClick>
              </a:rPr>
              <a:t>Hợp đồng Tương lai</a:t>
            </a:r>
            <a:r>
              <a:rPr lang="vi-VN" sz="2000" b="0" i="0" dirty="0">
                <a:solidFill>
                  <a:schemeClr val="tx1"/>
                </a:solidFill>
                <a:effectLst/>
                <a:latin typeface="+mn-lt"/>
              </a:rPr>
              <a:t> truyền thống,</a:t>
            </a:r>
            <a:r>
              <a:rPr lang="vi-VN" sz="2000" b="0" i="0" u="sng" dirty="0">
                <a:solidFill>
                  <a:schemeClr val="tx1"/>
                </a:solidFill>
                <a:effectLst/>
                <a:latin typeface="+mn-lt"/>
                <a:hlinkClick r:id="rId5">
                  <a:extLst>
                    <a:ext uri="{A12FA001-AC4F-418D-AE19-62706E023703}">
                      <ahyp:hlinkClr xmlns:ahyp="http://schemas.microsoft.com/office/drawing/2018/hyperlinkcolor" val="tx"/>
                    </a:ext>
                  </a:extLst>
                </a:hlinkClick>
              </a:rPr>
              <a:t> Hợp đồng Tương lai Vĩnh cửu</a:t>
            </a:r>
            <a:r>
              <a:rPr lang="vi-VN" sz="2000" b="0" i="0" dirty="0">
                <a:solidFill>
                  <a:schemeClr val="tx1"/>
                </a:solidFill>
                <a:effectLst/>
                <a:latin typeface="+mn-lt"/>
              </a:rPr>
              <a:t> không có ngày thanh toán. Tuy nhiên, các phái sinh có thể khó hiểu đối với các trader thiếu kinh nghiệm. Vì vậy, điều quan trọng là phải hiểu cách các hợp đồng này hoạt động trước khi chấp nhận </a:t>
            </a:r>
            <a:r>
              <a:rPr lang="vi-VN" sz="2000" b="0" i="0" u="sng" dirty="0">
                <a:solidFill>
                  <a:schemeClr val="tx1"/>
                </a:solidFill>
                <a:effectLst/>
                <a:latin typeface="+mn-lt"/>
                <a:hlinkClick r:id="rId6">
                  <a:extLst>
                    <a:ext uri="{A12FA001-AC4F-418D-AE19-62706E023703}">
                      <ahyp:hlinkClr xmlns:ahyp="http://schemas.microsoft.com/office/drawing/2018/hyperlinkcolor" val="tx"/>
                    </a:ext>
                  </a:extLst>
                </a:hlinkClick>
              </a:rPr>
              <a:t>các rủi ro tài chính</a:t>
            </a:r>
            <a:r>
              <a:rPr lang="vi-VN" sz="2000" b="0" i="0" dirty="0">
                <a:solidFill>
                  <a:schemeClr val="tx1"/>
                </a:solidFill>
                <a:effectLst/>
                <a:latin typeface="+mn-lt"/>
              </a:rPr>
              <a:t>. Như chúng tôi đã đề cập, bạn có thể truy cập </a:t>
            </a:r>
            <a:r>
              <a:rPr lang="vi-VN" sz="2000" b="0" i="0" u="sng" dirty="0">
                <a:solidFill>
                  <a:schemeClr val="tx1"/>
                </a:solidFill>
                <a:effectLst/>
                <a:latin typeface="+mn-lt"/>
                <a:hlinkClick r:id="rId7">
                  <a:extLst>
                    <a:ext uri="{A12FA001-AC4F-418D-AE19-62706E023703}">
                      <ahyp:hlinkClr xmlns:ahyp="http://schemas.microsoft.com/office/drawing/2018/hyperlinkcolor" val="tx"/>
                    </a:ext>
                  </a:extLst>
                </a:hlinkClick>
              </a:rPr>
              <a:t>testnet Binance Futures</a:t>
            </a:r>
            <a:r>
              <a:rPr lang="vi-VN" sz="2000" b="0" i="0" dirty="0">
                <a:solidFill>
                  <a:schemeClr val="tx1"/>
                </a:solidFill>
                <a:effectLst/>
                <a:latin typeface="+mn-lt"/>
              </a:rPr>
              <a:t> để dùng thử nền tảng mà không gặp rủi ro thật về tài chính.</a:t>
            </a:r>
          </a:p>
        </p:txBody>
      </p:sp>
      <p:pic>
        <p:nvPicPr>
          <p:cNvPr id="51202" name="Picture 2" descr="mẹo cho công cụ tự động gỡ bỏ đòn bẫy">
            <a:extLst>
              <a:ext uri="{FF2B5EF4-FFF2-40B4-BE49-F238E27FC236}">
                <a16:creationId xmlns:a16="http://schemas.microsoft.com/office/drawing/2014/main" id="{B853EB79-3208-0CA2-84E8-853853493F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90119" y="757882"/>
            <a:ext cx="6853881" cy="275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39346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800" y="154525"/>
            <a:ext cx="6865800" cy="461700"/>
          </a:xfrm>
          <a:prstGeom prst="rect">
            <a:avLst/>
          </a:prstGeom>
          <a:noFill/>
          <a:ln>
            <a:noFill/>
          </a:ln>
        </p:spPr>
        <p:txBody>
          <a:bodyPr spcFirstLastPara="1" wrap="square" lIns="91425" tIns="45700" rIns="91425" bIns="45700" anchor="t" anchorCtr="0">
            <a:spAutoFit/>
          </a:bodyPr>
          <a:lstStyle/>
          <a:p>
            <a:pPr algn="l"/>
            <a:r>
              <a:rPr lang="en-US" sz="2400" b="1" i="0" dirty="0" err="1">
                <a:solidFill>
                  <a:schemeClr val="bg1"/>
                </a:solidFill>
                <a:effectLst/>
                <a:latin typeface="+mn-lt"/>
              </a:rPr>
              <a:t>Cách</a:t>
            </a:r>
            <a:r>
              <a:rPr lang="en-US" sz="2400" b="1" i="0" dirty="0">
                <a:solidFill>
                  <a:schemeClr val="bg1"/>
                </a:solidFill>
                <a:effectLst/>
                <a:latin typeface="+mn-lt"/>
              </a:rPr>
              <a:t> </a:t>
            </a:r>
            <a:r>
              <a:rPr lang="en-US" sz="2400" b="1" i="0" dirty="0" err="1">
                <a:solidFill>
                  <a:schemeClr val="bg1"/>
                </a:solidFill>
                <a:effectLst/>
                <a:latin typeface="+mn-lt"/>
              </a:rPr>
              <a:t>tạo</a:t>
            </a:r>
            <a:r>
              <a:rPr lang="en-US" sz="2400" b="1" i="0" dirty="0">
                <a:solidFill>
                  <a:schemeClr val="bg1"/>
                </a:solidFill>
                <a:effectLst/>
                <a:latin typeface="+mn-lt"/>
              </a:rPr>
              <a:t> </a:t>
            </a:r>
            <a:r>
              <a:rPr lang="en-US" sz="2400" b="1" i="0" dirty="0" err="1">
                <a:solidFill>
                  <a:schemeClr val="bg1"/>
                </a:solidFill>
                <a:effectLst/>
                <a:latin typeface="+mn-lt"/>
              </a:rPr>
              <a:t>các</a:t>
            </a:r>
            <a:r>
              <a:rPr lang="en-US" sz="2400" b="1" i="0" dirty="0">
                <a:solidFill>
                  <a:schemeClr val="bg1"/>
                </a:solidFill>
                <a:effectLst/>
                <a:latin typeface="+mn-lt"/>
              </a:rPr>
              <a:t> </a:t>
            </a:r>
            <a:r>
              <a:rPr lang="en-US" sz="2400" b="1" i="0" dirty="0" err="1">
                <a:solidFill>
                  <a:schemeClr val="bg1"/>
                </a:solidFill>
                <a:effectLst/>
                <a:latin typeface="+mn-lt"/>
              </a:rPr>
              <a:t>khóa</a:t>
            </a:r>
            <a:r>
              <a:rPr lang="en-US" sz="2400" b="1" i="0" dirty="0">
                <a:solidFill>
                  <a:schemeClr val="bg1"/>
                </a:solidFill>
                <a:effectLst/>
                <a:latin typeface="+mn-lt"/>
              </a:rPr>
              <a:t> API </a:t>
            </a:r>
            <a:r>
              <a:rPr lang="en-US" sz="2400" b="1" i="0" dirty="0" err="1">
                <a:solidFill>
                  <a:schemeClr val="bg1"/>
                </a:solidFill>
                <a:effectLst/>
                <a:latin typeface="+mn-lt"/>
              </a:rPr>
              <a:t>trên</a:t>
            </a:r>
            <a:r>
              <a:rPr lang="en-US" sz="2400" b="1" i="0" dirty="0">
                <a:solidFill>
                  <a:schemeClr val="bg1"/>
                </a:solidFill>
                <a:effectLst/>
                <a:latin typeface="+mn-lt"/>
              </a:rPr>
              <a:t> </a:t>
            </a:r>
            <a:r>
              <a:rPr lang="en-US" sz="2400" b="1" i="0" dirty="0" err="1">
                <a:solidFill>
                  <a:schemeClr val="bg1"/>
                </a:solidFill>
                <a:effectLst/>
                <a:latin typeface="+mn-lt"/>
              </a:rPr>
              <a:t>Binance</a:t>
            </a:r>
            <a:endParaRPr lang="en-US" sz="2400" b="1" i="0" dirty="0">
              <a:solidFill>
                <a:schemeClr val="bg1"/>
              </a:solidFill>
              <a:effectLst/>
              <a:latin typeface="+mn-lt"/>
            </a:endParaRPr>
          </a:p>
        </p:txBody>
      </p:sp>
      <p:sp>
        <p:nvSpPr>
          <p:cNvPr id="101" name="Google Shape;101;p3"/>
          <p:cNvSpPr txBox="1"/>
          <p:nvPr/>
        </p:nvSpPr>
        <p:spPr>
          <a:xfrm>
            <a:off x="153726" y="818983"/>
            <a:ext cx="3853731" cy="4418561"/>
          </a:xfrm>
          <a:prstGeom prst="rect">
            <a:avLst/>
          </a:prstGeom>
          <a:noFill/>
          <a:ln>
            <a:noFill/>
          </a:ln>
        </p:spPr>
        <p:txBody>
          <a:bodyPr spcFirstLastPara="1" wrap="square" lIns="91425" tIns="91425" rIns="91425" bIns="91425" anchor="t" anchorCtr="0">
            <a:noAutofit/>
          </a:bodyPr>
          <a:lstStyle/>
          <a:p>
            <a:pPr algn="l"/>
            <a:r>
              <a:rPr lang="vi-VN" sz="2000" b="0" i="0" dirty="0">
                <a:solidFill>
                  <a:srgbClr val="1E2329"/>
                </a:solidFill>
                <a:effectLst/>
                <a:latin typeface="+mn-lt"/>
              </a:rPr>
              <a:t>Tạo API cho phép bạn kết nối với các máy chủ của Binance bằng một số ngôn ngữ lập trình.</a:t>
            </a:r>
            <a:endParaRPr lang="vi-VN" sz="2000" dirty="0">
              <a:solidFill>
                <a:srgbClr val="1E2329"/>
              </a:solidFill>
              <a:latin typeface="+mn-lt"/>
            </a:endParaRPr>
          </a:p>
          <a:p>
            <a:pPr algn="l"/>
            <a:r>
              <a:rPr lang="vi-VN" sz="2000" b="0" i="0" dirty="0">
                <a:solidFill>
                  <a:srgbClr val="1E2329"/>
                </a:solidFill>
                <a:effectLst/>
                <a:latin typeface="+mn-lt"/>
              </a:rPr>
              <a:t>Dữ liệu có thể được lấy từ Binance và tương tác với các ứng dụng bên ngoài. </a:t>
            </a:r>
          </a:p>
          <a:p>
            <a:pPr algn="l"/>
            <a:endParaRPr lang="vi-VN" sz="2000" dirty="0">
              <a:solidFill>
                <a:srgbClr val="1E2329"/>
              </a:solidFill>
              <a:latin typeface="+mn-lt"/>
            </a:endParaRPr>
          </a:p>
          <a:p>
            <a:pPr algn="l"/>
            <a:r>
              <a:rPr lang="vi-VN" sz="2000" b="0" i="0" dirty="0">
                <a:solidFill>
                  <a:srgbClr val="1E2329"/>
                </a:solidFill>
                <a:effectLst/>
                <a:latin typeface="+mn-lt"/>
              </a:rPr>
              <a:t>Bạn có thể xem dữ liệu giao dịch và ví của mình, thực hiện giao dịch cũng như nạp và rút tiền trong các chương trình của bên thứ ba.</a:t>
            </a:r>
          </a:p>
          <a:p>
            <a:pPr algn="l"/>
            <a:endParaRPr lang="vi-VN" sz="2000" b="0" i="0" dirty="0">
              <a:solidFill>
                <a:srgbClr val="1E2329"/>
              </a:solidFill>
              <a:effectLst/>
              <a:latin typeface="+mn-lt"/>
            </a:endParaRPr>
          </a:p>
          <a:p>
            <a:pPr algn="l"/>
            <a:r>
              <a:rPr lang="vi-VN" sz="2000" b="1" i="0" dirty="0">
                <a:solidFill>
                  <a:srgbClr val="1E2329"/>
                </a:solidFill>
                <a:effectLst/>
                <a:latin typeface="+mn-lt"/>
              </a:rPr>
              <a:t>Xin lưu ý, trước khi tạo một khóa API, bạn cần nạp một số tiền bất kỳ để kích hoạt tài khoản của mình. </a:t>
            </a:r>
            <a:endParaRPr lang="vi-VN" sz="2000" b="0" i="0" dirty="0">
              <a:solidFill>
                <a:srgbClr val="1E2329"/>
              </a:solidFill>
              <a:effectLst/>
              <a:latin typeface="+mn-lt"/>
            </a:endParaRPr>
          </a:p>
        </p:txBody>
      </p:sp>
      <p:pic>
        <p:nvPicPr>
          <p:cNvPr id="3" name="Picture 2">
            <a:extLst>
              <a:ext uri="{FF2B5EF4-FFF2-40B4-BE49-F238E27FC236}">
                <a16:creationId xmlns:a16="http://schemas.microsoft.com/office/drawing/2014/main" id="{C4862C8B-5D3F-9123-E121-6527C9BBFC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4821" y="818983"/>
            <a:ext cx="5359179" cy="5497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2612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800" y="154525"/>
            <a:ext cx="6865800" cy="461700"/>
          </a:xfrm>
          <a:prstGeom prst="rect">
            <a:avLst/>
          </a:prstGeom>
          <a:noFill/>
          <a:ln>
            <a:noFill/>
          </a:ln>
        </p:spPr>
        <p:txBody>
          <a:bodyPr spcFirstLastPara="1" wrap="square" lIns="91425" tIns="45700" rIns="91425" bIns="45700" anchor="t" anchorCtr="0">
            <a:spAutoFit/>
          </a:bodyPr>
          <a:lstStyle/>
          <a:p>
            <a:pPr algn="l"/>
            <a:r>
              <a:rPr lang="vi-VN" sz="2400" b="1" i="0" dirty="0">
                <a:solidFill>
                  <a:schemeClr val="bg1"/>
                </a:solidFill>
                <a:effectLst/>
                <a:latin typeface="+mn-lt"/>
              </a:rPr>
              <a:t>Hướng dẫn đăng ký trên Ứng dụng Binance</a:t>
            </a:r>
          </a:p>
        </p:txBody>
      </p:sp>
      <p:sp>
        <p:nvSpPr>
          <p:cNvPr id="101" name="Google Shape;101;p3"/>
          <p:cNvSpPr txBox="1"/>
          <p:nvPr/>
        </p:nvSpPr>
        <p:spPr>
          <a:xfrm>
            <a:off x="304801" y="1272208"/>
            <a:ext cx="4046764" cy="4418561"/>
          </a:xfrm>
          <a:prstGeom prst="rect">
            <a:avLst/>
          </a:prstGeom>
          <a:noFill/>
          <a:ln>
            <a:noFill/>
          </a:ln>
        </p:spPr>
        <p:txBody>
          <a:bodyPr spcFirstLastPara="1" wrap="square" lIns="91425" tIns="91425" rIns="91425" bIns="91425" anchor="t" anchorCtr="0">
            <a:noAutofit/>
          </a:bodyPr>
          <a:lstStyle/>
          <a:p>
            <a:pPr algn="l"/>
            <a:r>
              <a:rPr lang="vi-VN" sz="2000" b="0" i="0" dirty="0">
                <a:solidFill>
                  <a:srgbClr val="C99400"/>
                </a:solidFill>
                <a:effectLst/>
                <a:latin typeface="+mn-lt"/>
              </a:rPr>
              <a:t>Đăng ký bằng tài khoản Apple/Google:</a:t>
            </a:r>
          </a:p>
          <a:p>
            <a:pPr algn="l"/>
            <a:endParaRPr lang="vi-VN" sz="2000" b="0" i="0" dirty="0">
              <a:solidFill>
                <a:srgbClr val="1E2329"/>
              </a:solidFill>
              <a:effectLst/>
              <a:latin typeface="+mn-lt"/>
            </a:endParaRPr>
          </a:p>
          <a:p>
            <a:pPr algn="l"/>
            <a:r>
              <a:rPr lang="vi-VN" sz="2000" b="0" i="0" dirty="0">
                <a:solidFill>
                  <a:srgbClr val="1E2329"/>
                </a:solidFill>
                <a:effectLst/>
                <a:latin typeface="+mn-lt"/>
              </a:rPr>
              <a:t>3. Chọn</a:t>
            </a:r>
            <a:r>
              <a:rPr lang="vi-VN" sz="2000" b="1" i="0" dirty="0">
                <a:solidFill>
                  <a:srgbClr val="1E2329"/>
                </a:solidFill>
                <a:effectLst/>
                <a:latin typeface="+mn-lt"/>
              </a:rPr>
              <a:t> [Tiếp tục với Apple] </a:t>
            </a:r>
            <a:r>
              <a:rPr lang="vi-VN" sz="2000" b="0" i="0" dirty="0">
                <a:solidFill>
                  <a:srgbClr val="1E2329"/>
                </a:solidFill>
                <a:effectLst/>
                <a:latin typeface="+mn-lt"/>
              </a:rPr>
              <a:t>hoặc</a:t>
            </a:r>
            <a:r>
              <a:rPr lang="vi-VN" sz="2000" b="1" i="0" dirty="0">
                <a:solidFill>
                  <a:srgbClr val="1E2329"/>
                </a:solidFill>
                <a:effectLst/>
                <a:latin typeface="+mn-lt"/>
              </a:rPr>
              <a:t> [Tiếp tục với Google]</a:t>
            </a:r>
            <a:r>
              <a:rPr lang="vi-VN" sz="2000" b="0" i="0" dirty="0">
                <a:solidFill>
                  <a:srgbClr val="1E2329"/>
                </a:solidFill>
                <a:effectLst/>
                <a:latin typeface="+mn-lt"/>
              </a:rPr>
              <a:t>.</a:t>
            </a:r>
          </a:p>
          <a:p>
            <a:pPr algn="l"/>
            <a:r>
              <a:rPr lang="vi-VN" sz="2000" b="0" i="0" dirty="0">
                <a:solidFill>
                  <a:srgbClr val="1E2329"/>
                </a:solidFill>
                <a:effectLst/>
                <a:latin typeface="+mn-lt"/>
              </a:rPr>
              <a:t> Bạn sẽ được nhắc đăng nhập vào Binance bằng tài khoản Apple hoặc Google. Nhấn vào </a:t>
            </a:r>
            <a:r>
              <a:rPr lang="vi-VN" sz="2000" b="1" i="0" dirty="0">
                <a:solidFill>
                  <a:srgbClr val="1E2329"/>
                </a:solidFill>
                <a:effectLst/>
                <a:latin typeface="+mn-lt"/>
              </a:rPr>
              <a:t>[Tiếp tục]</a:t>
            </a:r>
            <a:r>
              <a:rPr lang="vi-VN" sz="2000" b="0" i="0" dirty="0">
                <a:solidFill>
                  <a:srgbClr val="1E2329"/>
                </a:solidFill>
                <a:effectLst/>
                <a:latin typeface="+mn-lt"/>
              </a:rPr>
              <a:t>. </a:t>
            </a:r>
          </a:p>
        </p:txBody>
      </p:sp>
      <p:pic>
        <p:nvPicPr>
          <p:cNvPr id="2" name="Picture 4">
            <a:extLst>
              <a:ext uri="{FF2B5EF4-FFF2-40B4-BE49-F238E27FC236}">
                <a16:creationId xmlns:a16="http://schemas.microsoft.com/office/drawing/2014/main" id="{649B2993-93D5-60AB-DCD0-E831188EFA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6937" y="771277"/>
            <a:ext cx="3167063" cy="5557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1407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800" y="154525"/>
            <a:ext cx="6865800" cy="461700"/>
          </a:xfrm>
          <a:prstGeom prst="rect">
            <a:avLst/>
          </a:prstGeom>
          <a:noFill/>
          <a:ln>
            <a:noFill/>
          </a:ln>
        </p:spPr>
        <p:txBody>
          <a:bodyPr spcFirstLastPara="1" wrap="square" lIns="91425" tIns="45700" rIns="91425" bIns="45700" anchor="t" anchorCtr="0">
            <a:spAutoFit/>
          </a:bodyPr>
          <a:lstStyle/>
          <a:p>
            <a:pPr algn="l"/>
            <a:r>
              <a:rPr lang="en-US" sz="2400" b="1" i="0" dirty="0" err="1">
                <a:solidFill>
                  <a:schemeClr val="bg1"/>
                </a:solidFill>
                <a:effectLst/>
                <a:latin typeface="+mn-lt"/>
              </a:rPr>
              <a:t>Cách</a:t>
            </a:r>
            <a:r>
              <a:rPr lang="en-US" sz="2400" b="1" i="0" dirty="0">
                <a:solidFill>
                  <a:schemeClr val="bg1"/>
                </a:solidFill>
                <a:effectLst/>
                <a:latin typeface="+mn-lt"/>
              </a:rPr>
              <a:t> </a:t>
            </a:r>
            <a:r>
              <a:rPr lang="en-US" sz="2400" b="1" i="0" dirty="0" err="1">
                <a:solidFill>
                  <a:schemeClr val="bg1"/>
                </a:solidFill>
                <a:effectLst/>
                <a:latin typeface="+mn-lt"/>
              </a:rPr>
              <a:t>tạo</a:t>
            </a:r>
            <a:r>
              <a:rPr lang="en-US" sz="2400" b="1" i="0" dirty="0">
                <a:solidFill>
                  <a:schemeClr val="bg1"/>
                </a:solidFill>
                <a:effectLst/>
                <a:latin typeface="+mn-lt"/>
              </a:rPr>
              <a:t> </a:t>
            </a:r>
            <a:r>
              <a:rPr lang="en-US" sz="2400" b="1" i="0" dirty="0" err="1">
                <a:solidFill>
                  <a:schemeClr val="bg1"/>
                </a:solidFill>
                <a:effectLst/>
                <a:latin typeface="+mn-lt"/>
              </a:rPr>
              <a:t>các</a:t>
            </a:r>
            <a:r>
              <a:rPr lang="en-US" sz="2400" b="1" i="0" dirty="0">
                <a:solidFill>
                  <a:schemeClr val="bg1"/>
                </a:solidFill>
                <a:effectLst/>
                <a:latin typeface="+mn-lt"/>
              </a:rPr>
              <a:t> </a:t>
            </a:r>
            <a:r>
              <a:rPr lang="en-US" sz="2400" b="1" i="0" dirty="0" err="1">
                <a:solidFill>
                  <a:schemeClr val="bg1"/>
                </a:solidFill>
                <a:effectLst/>
                <a:latin typeface="+mn-lt"/>
              </a:rPr>
              <a:t>khóa</a:t>
            </a:r>
            <a:r>
              <a:rPr lang="en-US" sz="2400" b="1" i="0" dirty="0">
                <a:solidFill>
                  <a:schemeClr val="bg1"/>
                </a:solidFill>
                <a:effectLst/>
                <a:latin typeface="+mn-lt"/>
              </a:rPr>
              <a:t> API </a:t>
            </a:r>
            <a:r>
              <a:rPr lang="en-US" sz="2400" b="1" i="0" dirty="0" err="1">
                <a:solidFill>
                  <a:schemeClr val="bg1"/>
                </a:solidFill>
                <a:effectLst/>
                <a:latin typeface="+mn-lt"/>
              </a:rPr>
              <a:t>trên</a:t>
            </a:r>
            <a:r>
              <a:rPr lang="en-US" sz="2400" b="1" i="0" dirty="0">
                <a:solidFill>
                  <a:schemeClr val="bg1"/>
                </a:solidFill>
                <a:effectLst/>
                <a:latin typeface="+mn-lt"/>
              </a:rPr>
              <a:t> </a:t>
            </a:r>
            <a:r>
              <a:rPr lang="en-US" sz="2400" b="1" i="0" dirty="0" err="1">
                <a:solidFill>
                  <a:schemeClr val="bg1"/>
                </a:solidFill>
                <a:effectLst/>
                <a:latin typeface="+mn-lt"/>
              </a:rPr>
              <a:t>Binance</a:t>
            </a:r>
            <a:endParaRPr lang="en-US" sz="2400" b="1" i="0" dirty="0">
              <a:solidFill>
                <a:schemeClr val="bg1"/>
              </a:solidFill>
              <a:effectLst/>
              <a:latin typeface="+mn-lt"/>
            </a:endParaRPr>
          </a:p>
        </p:txBody>
      </p:sp>
      <p:sp>
        <p:nvSpPr>
          <p:cNvPr id="101" name="Google Shape;101;p3"/>
          <p:cNvSpPr txBox="1"/>
          <p:nvPr/>
        </p:nvSpPr>
        <p:spPr>
          <a:xfrm>
            <a:off x="153726" y="818983"/>
            <a:ext cx="3853731" cy="4418561"/>
          </a:xfrm>
          <a:prstGeom prst="rect">
            <a:avLst/>
          </a:prstGeom>
          <a:noFill/>
          <a:ln>
            <a:noFill/>
          </a:ln>
        </p:spPr>
        <p:txBody>
          <a:bodyPr spcFirstLastPara="1" wrap="square" lIns="91425" tIns="91425" rIns="91425" bIns="91425" anchor="t" anchorCtr="0">
            <a:noAutofit/>
          </a:bodyPr>
          <a:lstStyle/>
          <a:p>
            <a:pPr algn="l"/>
            <a:r>
              <a:rPr lang="vi-VN" sz="2000" b="1" i="0" dirty="0">
                <a:solidFill>
                  <a:srgbClr val="1E2329"/>
                </a:solidFill>
                <a:effectLst/>
                <a:latin typeface="+mn-lt"/>
              </a:rPr>
              <a:t>Xin lưu ý, trước khi tạo một khóa API, bạn cần nạp một số tiền bất kỳ để kích hoạt tài khoản của mình. </a:t>
            </a:r>
          </a:p>
          <a:p>
            <a:pPr algn="l"/>
            <a:endParaRPr lang="vi-VN" sz="2000" b="0" i="0" dirty="0">
              <a:solidFill>
                <a:srgbClr val="1E2329"/>
              </a:solidFill>
              <a:effectLst/>
              <a:latin typeface="+mn-lt"/>
            </a:endParaRPr>
          </a:p>
          <a:p>
            <a:pPr algn="l"/>
            <a:r>
              <a:rPr lang="vi-VN" sz="2000" b="0" i="0" dirty="0">
                <a:solidFill>
                  <a:srgbClr val="1E2329"/>
                </a:solidFill>
                <a:effectLst/>
                <a:latin typeface="+mn-lt"/>
              </a:rPr>
              <a:t>Để biết thêm chi tiết về Binance API, vui lòng xem </a:t>
            </a:r>
            <a:r>
              <a:rPr lang="vi-VN" sz="2000" b="0" i="0" u="none" strike="noStrike" dirty="0">
                <a:solidFill>
                  <a:srgbClr val="C99400"/>
                </a:solidFill>
                <a:effectLst/>
                <a:latin typeface="+mn-lt"/>
                <a:hlinkClick r:id="rId4"/>
              </a:rPr>
              <a:t>tài liệu GitHub</a:t>
            </a:r>
            <a:r>
              <a:rPr lang="vi-VN" sz="2000" b="0" i="0" dirty="0">
                <a:solidFill>
                  <a:srgbClr val="1E2329"/>
                </a:solidFill>
                <a:effectLst/>
                <a:latin typeface="+mn-lt"/>
              </a:rPr>
              <a:t>.</a:t>
            </a:r>
          </a:p>
          <a:p>
            <a:pPr algn="l"/>
            <a:endParaRPr lang="vi-VN" sz="2000" b="0" i="0" dirty="0">
              <a:solidFill>
                <a:srgbClr val="1E2329"/>
              </a:solidFill>
              <a:effectLst/>
              <a:latin typeface="+mn-lt"/>
            </a:endParaRPr>
          </a:p>
          <a:p>
            <a:pPr algn="l"/>
            <a:r>
              <a:rPr lang="vi-VN" sz="2000" b="0" i="0" dirty="0">
                <a:solidFill>
                  <a:srgbClr val="1E2329"/>
                </a:solidFill>
                <a:effectLst/>
                <a:latin typeface="+mn-lt"/>
              </a:rPr>
              <a:t>Làm cách nào để tạo Khóa API Binance của riêng bạn?</a:t>
            </a:r>
          </a:p>
          <a:p>
            <a:pPr algn="l"/>
            <a:r>
              <a:rPr lang="vi-VN" sz="2000" b="0" i="0" dirty="0">
                <a:solidFill>
                  <a:srgbClr val="1E2329"/>
                </a:solidFill>
                <a:effectLst/>
                <a:latin typeface="+mn-lt"/>
              </a:rPr>
              <a:t>1. Đăng nhập vào tài khoản Binance và nhấp vào </a:t>
            </a:r>
            <a:r>
              <a:rPr lang="vi-VN" sz="2000" b="1" i="0" dirty="0">
                <a:solidFill>
                  <a:srgbClr val="1E2329"/>
                </a:solidFill>
                <a:effectLst/>
                <a:latin typeface="+mn-lt"/>
              </a:rPr>
              <a:t>[Hồ sơ]</a:t>
            </a:r>
            <a:r>
              <a:rPr lang="vi-VN" sz="2000" b="0" i="0" dirty="0">
                <a:solidFill>
                  <a:srgbClr val="1E2329"/>
                </a:solidFill>
                <a:effectLst/>
                <a:latin typeface="+mn-lt"/>
              </a:rPr>
              <a:t> - </a:t>
            </a:r>
            <a:r>
              <a:rPr lang="vi-VN" sz="2000" b="1" i="0" dirty="0">
                <a:solidFill>
                  <a:srgbClr val="1E2329"/>
                </a:solidFill>
                <a:effectLst/>
                <a:latin typeface="+mn-lt"/>
              </a:rPr>
              <a:t>[</a:t>
            </a:r>
            <a:r>
              <a:rPr lang="vi-VN" sz="2000" b="1" i="0" u="none" strike="noStrike" dirty="0">
                <a:solidFill>
                  <a:srgbClr val="C99400"/>
                </a:solidFill>
                <a:effectLst/>
                <a:latin typeface="+mn-lt"/>
                <a:hlinkClick r:id="rId5"/>
              </a:rPr>
              <a:t>Quản lý API</a:t>
            </a:r>
            <a:r>
              <a:rPr lang="vi-VN" sz="2000" b="1" i="0" dirty="0">
                <a:solidFill>
                  <a:srgbClr val="1E2329"/>
                </a:solidFill>
                <a:effectLst/>
                <a:latin typeface="+mn-lt"/>
              </a:rPr>
              <a:t>]</a:t>
            </a:r>
            <a:r>
              <a:rPr lang="vi-VN" sz="2000" b="0" i="0" dirty="0">
                <a:solidFill>
                  <a:srgbClr val="1E2329"/>
                </a:solidFill>
                <a:effectLst/>
                <a:latin typeface="+mn-lt"/>
              </a:rPr>
              <a:t>.</a:t>
            </a:r>
          </a:p>
        </p:txBody>
      </p:sp>
      <p:pic>
        <p:nvPicPr>
          <p:cNvPr id="3" name="Picture 2">
            <a:extLst>
              <a:ext uri="{FF2B5EF4-FFF2-40B4-BE49-F238E27FC236}">
                <a16:creationId xmlns:a16="http://schemas.microsoft.com/office/drawing/2014/main" id="{C4862C8B-5D3F-9123-E121-6527C9BBFC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84821" y="818983"/>
            <a:ext cx="5359179" cy="5497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07793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800" y="154525"/>
            <a:ext cx="6865800" cy="461700"/>
          </a:xfrm>
          <a:prstGeom prst="rect">
            <a:avLst/>
          </a:prstGeom>
          <a:noFill/>
          <a:ln>
            <a:noFill/>
          </a:ln>
        </p:spPr>
        <p:txBody>
          <a:bodyPr spcFirstLastPara="1" wrap="square" lIns="91425" tIns="45700" rIns="91425" bIns="45700" anchor="t" anchorCtr="0">
            <a:spAutoFit/>
          </a:bodyPr>
          <a:lstStyle/>
          <a:p>
            <a:pPr algn="l"/>
            <a:r>
              <a:rPr lang="en-US" sz="2400" b="1" i="0" dirty="0" err="1">
                <a:solidFill>
                  <a:schemeClr val="bg1"/>
                </a:solidFill>
                <a:effectLst/>
                <a:latin typeface="+mn-lt"/>
              </a:rPr>
              <a:t>Cách</a:t>
            </a:r>
            <a:r>
              <a:rPr lang="en-US" sz="2400" b="1" i="0" dirty="0">
                <a:solidFill>
                  <a:schemeClr val="bg1"/>
                </a:solidFill>
                <a:effectLst/>
                <a:latin typeface="+mn-lt"/>
              </a:rPr>
              <a:t> </a:t>
            </a:r>
            <a:r>
              <a:rPr lang="en-US" sz="2400" b="1" i="0" dirty="0" err="1">
                <a:solidFill>
                  <a:schemeClr val="bg1"/>
                </a:solidFill>
                <a:effectLst/>
                <a:latin typeface="+mn-lt"/>
              </a:rPr>
              <a:t>tạo</a:t>
            </a:r>
            <a:r>
              <a:rPr lang="en-US" sz="2400" b="1" i="0" dirty="0">
                <a:solidFill>
                  <a:schemeClr val="bg1"/>
                </a:solidFill>
                <a:effectLst/>
                <a:latin typeface="+mn-lt"/>
              </a:rPr>
              <a:t> </a:t>
            </a:r>
            <a:r>
              <a:rPr lang="en-US" sz="2400" b="1" i="0" dirty="0" err="1">
                <a:solidFill>
                  <a:schemeClr val="bg1"/>
                </a:solidFill>
                <a:effectLst/>
                <a:latin typeface="+mn-lt"/>
              </a:rPr>
              <a:t>các</a:t>
            </a:r>
            <a:r>
              <a:rPr lang="en-US" sz="2400" b="1" i="0" dirty="0">
                <a:solidFill>
                  <a:schemeClr val="bg1"/>
                </a:solidFill>
                <a:effectLst/>
                <a:latin typeface="+mn-lt"/>
              </a:rPr>
              <a:t> </a:t>
            </a:r>
            <a:r>
              <a:rPr lang="en-US" sz="2400" b="1" i="0" dirty="0" err="1">
                <a:solidFill>
                  <a:schemeClr val="bg1"/>
                </a:solidFill>
                <a:effectLst/>
                <a:latin typeface="+mn-lt"/>
              </a:rPr>
              <a:t>khóa</a:t>
            </a:r>
            <a:r>
              <a:rPr lang="en-US" sz="2400" b="1" i="0" dirty="0">
                <a:solidFill>
                  <a:schemeClr val="bg1"/>
                </a:solidFill>
                <a:effectLst/>
                <a:latin typeface="+mn-lt"/>
              </a:rPr>
              <a:t> API </a:t>
            </a:r>
            <a:r>
              <a:rPr lang="en-US" sz="2400" b="1" i="0" dirty="0" err="1">
                <a:solidFill>
                  <a:schemeClr val="bg1"/>
                </a:solidFill>
                <a:effectLst/>
                <a:latin typeface="+mn-lt"/>
              </a:rPr>
              <a:t>trên</a:t>
            </a:r>
            <a:r>
              <a:rPr lang="en-US" sz="2400" b="1" i="0" dirty="0">
                <a:solidFill>
                  <a:schemeClr val="bg1"/>
                </a:solidFill>
                <a:effectLst/>
                <a:latin typeface="+mn-lt"/>
              </a:rPr>
              <a:t> </a:t>
            </a:r>
            <a:r>
              <a:rPr lang="en-US" sz="2400" b="1" i="0" dirty="0" err="1">
                <a:solidFill>
                  <a:schemeClr val="bg1"/>
                </a:solidFill>
                <a:effectLst/>
                <a:latin typeface="+mn-lt"/>
              </a:rPr>
              <a:t>Binance</a:t>
            </a:r>
            <a:endParaRPr lang="en-US" sz="2400" b="1" i="0" dirty="0">
              <a:solidFill>
                <a:schemeClr val="bg1"/>
              </a:solidFill>
              <a:effectLst/>
              <a:latin typeface="+mn-lt"/>
            </a:endParaRPr>
          </a:p>
        </p:txBody>
      </p:sp>
      <p:sp>
        <p:nvSpPr>
          <p:cNvPr id="101" name="Google Shape;101;p3"/>
          <p:cNvSpPr txBox="1"/>
          <p:nvPr/>
        </p:nvSpPr>
        <p:spPr>
          <a:xfrm>
            <a:off x="153727" y="818983"/>
            <a:ext cx="2684890" cy="5264317"/>
          </a:xfrm>
          <a:prstGeom prst="rect">
            <a:avLst/>
          </a:prstGeom>
          <a:noFill/>
          <a:ln>
            <a:noFill/>
          </a:ln>
        </p:spPr>
        <p:txBody>
          <a:bodyPr spcFirstLastPara="1" wrap="square" lIns="91425" tIns="91425" rIns="91425" bIns="91425" anchor="t" anchorCtr="0">
            <a:noAutofit/>
          </a:bodyPr>
          <a:lstStyle/>
          <a:p>
            <a:pPr algn="l"/>
            <a:r>
              <a:rPr lang="vi-VN" sz="2000" b="0" i="0" dirty="0">
                <a:solidFill>
                  <a:srgbClr val="1E2329"/>
                </a:solidFill>
                <a:effectLst/>
                <a:latin typeface="+mn-lt"/>
              </a:rPr>
              <a:t>2. Nhấp vào </a:t>
            </a:r>
            <a:r>
              <a:rPr lang="vi-VN" sz="2000" b="1" i="0" dirty="0">
                <a:solidFill>
                  <a:srgbClr val="1E2329"/>
                </a:solidFill>
                <a:effectLst/>
                <a:latin typeface="+mn-lt"/>
              </a:rPr>
              <a:t>[Tạo API]</a:t>
            </a:r>
            <a:r>
              <a:rPr lang="vi-VN" sz="2000" b="0" i="0" dirty="0">
                <a:solidFill>
                  <a:srgbClr val="1E2329"/>
                </a:solidFill>
                <a:effectLst/>
                <a:latin typeface="+mn-lt"/>
              </a:rPr>
              <a:t>. </a:t>
            </a:r>
          </a:p>
          <a:p>
            <a:pPr algn="l"/>
            <a:r>
              <a:rPr lang="vi-VN" sz="2000" b="0" i="0" dirty="0">
                <a:solidFill>
                  <a:srgbClr val="1E2329"/>
                </a:solidFill>
                <a:effectLst/>
                <a:latin typeface="+mn-lt"/>
              </a:rPr>
              <a:t>Xin lưu ý, tước khi tạo khóa API, bạn cần:</a:t>
            </a:r>
          </a:p>
          <a:p>
            <a:pPr algn="l"/>
            <a:endParaRPr lang="vi-VN" sz="2000" b="0" i="0" dirty="0">
              <a:solidFill>
                <a:srgbClr val="1E2329"/>
              </a:solidFill>
              <a:effectLst/>
              <a:latin typeface="+mn-lt"/>
            </a:endParaRPr>
          </a:p>
          <a:p>
            <a:pPr algn="l">
              <a:buFont typeface="Arial" panose="020B0604020202020204" pitchFamily="34" charset="0"/>
              <a:buChar char="•"/>
            </a:pPr>
            <a:r>
              <a:rPr lang="vi-VN" sz="2000" b="0" i="0" dirty="0">
                <a:solidFill>
                  <a:srgbClr val="1E2329"/>
                </a:solidFill>
                <a:effectLst/>
                <a:latin typeface="+mn-lt"/>
              </a:rPr>
              <a:t>bật </a:t>
            </a:r>
            <a:r>
              <a:rPr lang="vi-VN" sz="2000" b="0" i="0" u="none" strike="noStrike" dirty="0">
                <a:solidFill>
                  <a:srgbClr val="C99400"/>
                </a:solidFill>
                <a:effectLst/>
                <a:latin typeface="+mn-lt"/>
                <a:hlinkClick r:id="rId4"/>
              </a:rPr>
              <a:t>xác thực hai lớp (2FA)</a:t>
            </a:r>
            <a:r>
              <a:rPr lang="vi-VN" sz="2000" b="0" i="0" dirty="0">
                <a:solidFill>
                  <a:srgbClr val="1E2329"/>
                </a:solidFill>
                <a:effectLst/>
                <a:latin typeface="+mn-lt"/>
              </a:rPr>
              <a:t> cho tài khoản Binance của bạn; và</a:t>
            </a:r>
          </a:p>
          <a:p>
            <a:pPr algn="l">
              <a:buFont typeface="Arial" panose="020B0604020202020204" pitchFamily="34" charset="0"/>
              <a:buChar char="•"/>
            </a:pPr>
            <a:r>
              <a:rPr lang="vi-VN" sz="2000" b="0" i="0" dirty="0">
                <a:solidFill>
                  <a:srgbClr val="1E2329"/>
                </a:solidFill>
                <a:effectLst/>
                <a:latin typeface="+mn-lt"/>
              </a:rPr>
              <a:t>nạp một số tiền bất kỳ để kích hoạt tài khoản của mình.</a:t>
            </a:r>
          </a:p>
        </p:txBody>
      </p:sp>
      <p:pic>
        <p:nvPicPr>
          <p:cNvPr id="5" name="Picture 2">
            <a:extLst>
              <a:ext uri="{FF2B5EF4-FFF2-40B4-BE49-F238E27FC236}">
                <a16:creationId xmlns:a16="http://schemas.microsoft.com/office/drawing/2014/main" id="{892C83A7-43B9-1885-4A97-DB9DF478DB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8617" y="774700"/>
            <a:ext cx="6305383" cy="5530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1620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800" y="154525"/>
            <a:ext cx="6865800" cy="461700"/>
          </a:xfrm>
          <a:prstGeom prst="rect">
            <a:avLst/>
          </a:prstGeom>
          <a:noFill/>
          <a:ln>
            <a:noFill/>
          </a:ln>
        </p:spPr>
        <p:txBody>
          <a:bodyPr spcFirstLastPara="1" wrap="square" lIns="91425" tIns="45700" rIns="91425" bIns="45700" anchor="t" anchorCtr="0">
            <a:spAutoFit/>
          </a:bodyPr>
          <a:lstStyle/>
          <a:p>
            <a:pPr algn="l"/>
            <a:r>
              <a:rPr lang="en-US" sz="2400" b="1" i="0" dirty="0" err="1">
                <a:solidFill>
                  <a:schemeClr val="bg1"/>
                </a:solidFill>
                <a:effectLst/>
                <a:latin typeface="+mn-lt"/>
              </a:rPr>
              <a:t>Cách</a:t>
            </a:r>
            <a:r>
              <a:rPr lang="en-US" sz="2400" b="1" i="0" dirty="0">
                <a:solidFill>
                  <a:schemeClr val="bg1"/>
                </a:solidFill>
                <a:effectLst/>
                <a:latin typeface="+mn-lt"/>
              </a:rPr>
              <a:t> </a:t>
            </a:r>
            <a:r>
              <a:rPr lang="en-US" sz="2400" b="1" i="0" dirty="0" err="1">
                <a:solidFill>
                  <a:schemeClr val="bg1"/>
                </a:solidFill>
                <a:effectLst/>
                <a:latin typeface="+mn-lt"/>
              </a:rPr>
              <a:t>tạo</a:t>
            </a:r>
            <a:r>
              <a:rPr lang="en-US" sz="2400" b="1" i="0" dirty="0">
                <a:solidFill>
                  <a:schemeClr val="bg1"/>
                </a:solidFill>
                <a:effectLst/>
                <a:latin typeface="+mn-lt"/>
              </a:rPr>
              <a:t> </a:t>
            </a:r>
            <a:r>
              <a:rPr lang="en-US" sz="2400" b="1" i="0" dirty="0" err="1">
                <a:solidFill>
                  <a:schemeClr val="bg1"/>
                </a:solidFill>
                <a:effectLst/>
                <a:latin typeface="+mn-lt"/>
              </a:rPr>
              <a:t>các</a:t>
            </a:r>
            <a:r>
              <a:rPr lang="en-US" sz="2400" b="1" i="0" dirty="0">
                <a:solidFill>
                  <a:schemeClr val="bg1"/>
                </a:solidFill>
                <a:effectLst/>
                <a:latin typeface="+mn-lt"/>
              </a:rPr>
              <a:t> </a:t>
            </a:r>
            <a:r>
              <a:rPr lang="en-US" sz="2400" b="1" i="0" dirty="0" err="1">
                <a:solidFill>
                  <a:schemeClr val="bg1"/>
                </a:solidFill>
                <a:effectLst/>
                <a:latin typeface="+mn-lt"/>
              </a:rPr>
              <a:t>khóa</a:t>
            </a:r>
            <a:r>
              <a:rPr lang="en-US" sz="2400" b="1" i="0" dirty="0">
                <a:solidFill>
                  <a:schemeClr val="bg1"/>
                </a:solidFill>
                <a:effectLst/>
                <a:latin typeface="+mn-lt"/>
              </a:rPr>
              <a:t> API </a:t>
            </a:r>
            <a:r>
              <a:rPr lang="en-US" sz="2400" b="1" i="0" dirty="0" err="1">
                <a:solidFill>
                  <a:schemeClr val="bg1"/>
                </a:solidFill>
                <a:effectLst/>
                <a:latin typeface="+mn-lt"/>
              </a:rPr>
              <a:t>trên</a:t>
            </a:r>
            <a:r>
              <a:rPr lang="en-US" sz="2400" b="1" i="0" dirty="0">
                <a:solidFill>
                  <a:schemeClr val="bg1"/>
                </a:solidFill>
                <a:effectLst/>
                <a:latin typeface="+mn-lt"/>
              </a:rPr>
              <a:t> </a:t>
            </a:r>
            <a:r>
              <a:rPr lang="en-US" sz="2400" b="1" i="0" dirty="0" err="1">
                <a:solidFill>
                  <a:schemeClr val="bg1"/>
                </a:solidFill>
                <a:effectLst/>
                <a:latin typeface="+mn-lt"/>
              </a:rPr>
              <a:t>Binance</a:t>
            </a:r>
            <a:endParaRPr lang="en-US" sz="2400" b="1" i="0" dirty="0">
              <a:solidFill>
                <a:schemeClr val="bg1"/>
              </a:solidFill>
              <a:effectLst/>
              <a:latin typeface="+mn-lt"/>
            </a:endParaRPr>
          </a:p>
        </p:txBody>
      </p:sp>
      <p:sp>
        <p:nvSpPr>
          <p:cNvPr id="101" name="Google Shape;101;p3"/>
          <p:cNvSpPr txBox="1"/>
          <p:nvPr/>
        </p:nvSpPr>
        <p:spPr>
          <a:xfrm>
            <a:off x="153727" y="818983"/>
            <a:ext cx="2684890" cy="5264317"/>
          </a:xfrm>
          <a:prstGeom prst="rect">
            <a:avLst/>
          </a:prstGeom>
          <a:noFill/>
          <a:ln>
            <a:noFill/>
          </a:ln>
        </p:spPr>
        <p:txBody>
          <a:bodyPr spcFirstLastPara="1" wrap="square" lIns="91425" tIns="91425" rIns="91425" bIns="91425" anchor="t" anchorCtr="0">
            <a:noAutofit/>
          </a:bodyPr>
          <a:lstStyle/>
          <a:p>
            <a:pPr algn="l"/>
            <a:r>
              <a:rPr lang="en-US" sz="2000" b="0" i="0" dirty="0">
                <a:solidFill>
                  <a:srgbClr val="1E2329"/>
                </a:solidFill>
                <a:effectLst/>
                <a:latin typeface="+mn-lt"/>
              </a:rPr>
              <a:t>3. </a:t>
            </a:r>
            <a:r>
              <a:rPr lang="en-US" sz="2000" b="0" i="0" dirty="0" err="1">
                <a:solidFill>
                  <a:srgbClr val="1E2329"/>
                </a:solidFill>
                <a:effectLst/>
                <a:latin typeface="+mn-lt"/>
              </a:rPr>
              <a:t>Chọn</a:t>
            </a:r>
            <a:r>
              <a:rPr lang="en-US" sz="2000" b="0" i="0" dirty="0">
                <a:solidFill>
                  <a:srgbClr val="1E2329"/>
                </a:solidFill>
                <a:effectLst/>
                <a:latin typeface="+mn-lt"/>
              </a:rPr>
              <a:t> </a:t>
            </a:r>
            <a:r>
              <a:rPr lang="en-US" sz="2000" b="0" i="0" dirty="0" err="1">
                <a:solidFill>
                  <a:srgbClr val="1E2329"/>
                </a:solidFill>
                <a:effectLst/>
                <a:latin typeface="+mn-lt"/>
              </a:rPr>
              <a:t>loại</a:t>
            </a:r>
            <a:r>
              <a:rPr lang="en-US" sz="2000" b="0" i="0" dirty="0">
                <a:solidFill>
                  <a:srgbClr val="1E2329"/>
                </a:solidFill>
                <a:effectLst/>
                <a:latin typeface="+mn-lt"/>
              </a:rPr>
              <a:t> </a:t>
            </a:r>
            <a:r>
              <a:rPr lang="en-US" sz="2000" b="0" i="0" dirty="0" err="1">
                <a:solidFill>
                  <a:srgbClr val="1E2329"/>
                </a:solidFill>
                <a:effectLst/>
                <a:latin typeface="+mn-lt"/>
              </a:rPr>
              <a:t>khóa</a:t>
            </a:r>
            <a:r>
              <a:rPr lang="en-US" sz="2000" b="0" i="0" dirty="0">
                <a:solidFill>
                  <a:srgbClr val="1E2329"/>
                </a:solidFill>
                <a:effectLst/>
                <a:latin typeface="+mn-lt"/>
              </a:rPr>
              <a:t> API </a:t>
            </a:r>
            <a:r>
              <a:rPr lang="en-US" sz="2000" b="0" i="0" dirty="0" err="1">
                <a:solidFill>
                  <a:srgbClr val="1E2329"/>
                </a:solidFill>
                <a:effectLst/>
                <a:latin typeface="+mn-lt"/>
              </a:rPr>
              <a:t>bạn</a:t>
            </a:r>
            <a:r>
              <a:rPr lang="en-US" sz="2000" b="0" i="0" dirty="0">
                <a:solidFill>
                  <a:srgbClr val="1E2329"/>
                </a:solidFill>
                <a:effectLst/>
                <a:latin typeface="+mn-lt"/>
              </a:rPr>
              <a:t> </a:t>
            </a:r>
            <a:r>
              <a:rPr lang="en-US" sz="2000" b="0" i="0" dirty="0" err="1">
                <a:solidFill>
                  <a:srgbClr val="1E2329"/>
                </a:solidFill>
                <a:effectLst/>
                <a:latin typeface="+mn-lt"/>
              </a:rPr>
              <a:t>muốn</a:t>
            </a:r>
            <a:r>
              <a:rPr lang="en-US" sz="2000" b="0" i="0" dirty="0">
                <a:solidFill>
                  <a:srgbClr val="1E2329"/>
                </a:solidFill>
                <a:effectLst/>
                <a:latin typeface="+mn-lt"/>
              </a:rPr>
              <a:t>.</a:t>
            </a:r>
          </a:p>
          <a:p>
            <a:pPr algn="l"/>
            <a:endParaRPr lang="en-US" sz="2000" b="0" i="0" dirty="0">
              <a:solidFill>
                <a:srgbClr val="1E2329"/>
              </a:solidFill>
              <a:effectLst/>
              <a:latin typeface="+mn-lt"/>
            </a:endParaRPr>
          </a:p>
          <a:p>
            <a:pPr algn="l"/>
            <a:r>
              <a:rPr lang="en-US" sz="2000" b="0" i="0" dirty="0" err="1">
                <a:solidFill>
                  <a:srgbClr val="1E2329"/>
                </a:solidFill>
                <a:effectLst/>
                <a:latin typeface="+mn-lt"/>
              </a:rPr>
              <a:t>Để</a:t>
            </a:r>
            <a:r>
              <a:rPr lang="en-US" sz="2000" b="0" i="0" dirty="0">
                <a:solidFill>
                  <a:srgbClr val="1E2329"/>
                </a:solidFill>
                <a:effectLst/>
                <a:latin typeface="+mn-lt"/>
              </a:rPr>
              <a:t> </a:t>
            </a:r>
            <a:r>
              <a:rPr lang="en-US" sz="2000" b="0" i="0" dirty="0" err="1">
                <a:solidFill>
                  <a:srgbClr val="1E2329"/>
                </a:solidFill>
                <a:effectLst/>
                <a:latin typeface="+mn-lt"/>
              </a:rPr>
              <a:t>biết</a:t>
            </a:r>
            <a:r>
              <a:rPr lang="en-US" sz="2000" b="0" i="0" dirty="0">
                <a:solidFill>
                  <a:srgbClr val="1E2329"/>
                </a:solidFill>
                <a:effectLst/>
                <a:latin typeface="+mn-lt"/>
              </a:rPr>
              <a:t> </a:t>
            </a:r>
            <a:r>
              <a:rPr lang="en-US" sz="2000" b="0" i="0" dirty="0" err="1">
                <a:solidFill>
                  <a:srgbClr val="1E2329"/>
                </a:solidFill>
                <a:effectLst/>
                <a:latin typeface="+mn-lt"/>
              </a:rPr>
              <a:t>thêm</a:t>
            </a:r>
            <a:r>
              <a:rPr lang="en-US" sz="2000" b="0" i="0" dirty="0">
                <a:solidFill>
                  <a:srgbClr val="1E2329"/>
                </a:solidFill>
                <a:effectLst/>
                <a:latin typeface="+mn-lt"/>
              </a:rPr>
              <a:t> chi </a:t>
            </a:r>
            <a:r>
              <a:rPr lang="en-US" sz="2000" b="0" i="0" dirty="0" err="1">
                <a:solidFill>
                  <a:srgbClr val="1E2329"/>
                </a:solidFill>
                <a:effectLst/>
                <a:latin typeface="+mn-lt"/>
              </a:rPr>
              <a:t>tiết</a:t>
            </a:r>
            <a:r>
              <a:rPr lang="en-US" sz="2000" b="0" i="0" dirty="0">
                <a:solidFill>
                  <a:srgbClr val="1E2329"/>
                </a:solidFill>
                <a:effectLst/>
                <a:latin typeface="+mn-lt"/>
              </a:rPr>
              <a:t> </a:t>
            </a:r>
            <a:r>
              <a:rPr lang="en-US" sz="2000" b="0" i="0" dirty="0" err="1">
                <a:solidFill>
                  <a:srgbClr val="1E2329"/>
                </a:solidFill>
                <a:effectLst/>
                <a:latin typeface="+mn-lt"/>
              </a:rPr>
              <a:t>về</a:t>
            </a:r>
            <a:r>
              <a:rPr lang="en-US" sz="2000" b="0" i="0" dirty="0">
                <a:solidFill>
                  <a:srgbClr val="1E2329"/>
                </a:solidFill>
                <a:effectLst/>
                <a:latin typeface="+mn-lt"/>
              </a:rPr>
              <a:t> </a:t>
            </a:r>
            <a:r>
              <a:rPr lang="en-US" sz="2000" b="0" i="0" dirty="0" err="1">
                <a:solidFill>
                  <a:srgbClr val="1E2329"/>
                </a:solidFill>
                <a:effectLst/>
                <a:latin typeface="+mn-lt"/>
              </a:rPr>
              <a:t>khóa</a:t>
            </a:r>
            <a:r>
              <a:rPr lang="en-US" sz="2000" b="0" i="0" dirty="0">
                <a:solidFill>
                  <a:srgbClr val="1E2329"/>
                </a:solidFill>
                <a:effectLst/>
                <a:latin typeface="+mn-lt"/>
              </a:rPr>
              <a:t> API </a:t>
            </a:r>
            <a:r>
              <a:rPr lang="en-US" sz="2000" b="0" i="0" dirty="0" err="1">
                <a:solidFill>
                  <a:srgbClr val="1E2329"/>
                </a:solidFill>
                <a:effectLst/>
                <a:latin typeface="+mn-lt"/>
              </a:rPr>
              <a:t>tự</a:t>
            </a:r>
            <a:r>
              <a:rPr lang="en-US" sz="2000" b="0" i="0" dirty="0">
                <a:solidFill>
                  <a:srgbClr val="1E2329"/>
                </a:solidFill>
                <a:effectLst/>
                <a:latin typeface="+mn-lt"/>
              </a:rPr>
              <a:t> </a:t>
            </a:r>
            <a:r>
              <a:rPr lang="en-US" sz="2000" b="0" i="0" dirty="0" err="1">
                <a:solidFill>
                  <a:srgbClr val="1E2329"/>
                </a:solidFill>
                <a:effectLst/>
                <a:latin typeface="+mn-lt"/>
              </a:rPr>
              <a:t>tạo</a:t>
            </a:r>
            <a:r>
              <a:rPr lang="en-US" sz="2000" b="0" i="0" dirty="0">
                <a:solidFill>
                  <a:srgbClr val="1E2329"/>
                </a:solidFill>
                <a:effectLst/>
                <a:latin typeface="+mn-lt"/>
              </a:rPr>
              <a:t>, </a:t>
            </a:r>
            <a:r>
              <a:rPr lang="en-US" sz="2000" b="0" i="0" dirty="0" err="1">
                <a:solidFill>
                  <a:srgbClr val="1E2329"/>
                </a:solidFill>
                <a:effectLst/>
                <a:latin typeface="+mn-lt"/>
              </a:rPr>
              <a:t>vui</a:t>
            </a:r>
            <a:r>
              <a:rPr lang="en-US" sz="2000" b="0" i="0" dirty="0">
                <a:solidFill>
                  <a:srgbClr val="1E2329"/>
                </a:solidFill>
                <a:effectLst/>
                <a:latin typeface="+mn-lt"/>
              </a:rPr>
              <a:t> </a:t>
            </a:r>
            <a:r>
              <a:rPr lang="en-US" sz="2000" b="0" i="0" dirty="0" err="1">
                <a:solidFill>
                  <a:srgbClr val="1E2329"/>
                </a:solidFill>
                <a:effectLst/>
                <a:latin typeface="+mn-lt"/>
              </a:rPr>
              <a:t>lòng</a:t>
            </a:r>
            <a:r>
              <a:rPr lang="en-US" sz="2000" b="0" i="0" dirty="0">
                <a:solidFill>
                  <a:srgbClr val="1E2329"/>
                </a:solidFill>
                <a:effectLst/>
                <a:latin typeface="+mn-lt"/>
              </a:rPr>
              <a:t> </a:t>
            </a:r>
            <a:r>
              <a:rPr lang="en-US" sz="2000" b="0" i="0" dirty="0" err="1">
                <a:solidFill>
                  <a:srgbClr val="1E2329"/>
                </a:solidFill>
                <a:effectLst/>
                <a:latin typeface="+mn-lt"/>
              </a:rPr>
              <a:t>tham</a:t>
            </a:r>
            <a:r>
              <a:rPr lang="en-US" sz="2000" b="0" i="0" dirty="0">
                <a:solidFill>
                  <a:srgbClr val="1E2329"/>
                </a:solidFill>
                <a:effectLst/>
                <a:latin typeface="+mn-lt"/>
              </a:rPr>
              <a:t> </a:t>
            </a:r>
            <a:r>
              <a:rPr lang="en-US" sz="2000" b="0" i="0" dirty="0" err="1">
                <a:solidFill>
                  <a:srgbClr val="1E2329"/>
                </a:solidFill>
                <a:effectLst/>
                <a:latin typeface="+mn-lt"/>
              </a:rPr>
              <a:t>chiếu</a:t>
            </a:r>
            <a:r>
              <a:rPr lang="en-US" sz="2000" b="0" i="0" dirty="0">
                <a:solidFill>
                  <a:srgbClr val="1E2329"/>
                </a:solidFill>
                <a:effectLst/>
                <a:latin typeface="+mn-lt"/>
              </a:rPr>
              <a:t> </a:t>
            </a:r>
            <a:r>
              <a:rPr lang="en-US" sz="2000" b="0" i="0" u="none" strike="noStrike" dirty="0">
                <a:solidFill>
                  <a:srgbClr val="C99400"/>
                </a:solidFill>
                <a:effectLst/>
                <a:latin typeface="+mn-lt"/>
                <a:hlinkClick r:id="rId4"/>
              </a:rPr>
              <a:t>Cách tạo cặp khóa RSA để gửi yêu cầu API trên Binance</a:t>
            </a:r>
            <a:r>
              <a:rPr lang="en-US" sz="2000" b="0" i="0" dirty="0">
                <a:solidFill>
                  <a:srgbClr val="1E2329"/>
                </a:solidFill>
                <a:effectLst/>
                <a:latin typeface="+mn-lt"/>
              </a:rPr>
              <a:t>.</a:t>
            </a:r>
          </a:p>
        </p:txBody>
      </p:sp>
      <p:pic>
        <p:nvPicPr>
          <p:cNvPr id="2" name="Picture 2">
            <a:extLst>
              <a:ext uri="{FF2B5EF4-FFF2-40B4-BE49-F238E27FC236}">
                <a16:creationId xmlns:a16="http://schemas.microsoft.com/office/drawing/2014/main" id="{4BB5FF55-C3F7-9C5F-1651-60366A5D4F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8617" y="774700"/>
            <a:ext cx="6305383" cy="5538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592164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800" y="154525"/>
            <a:ext cx="6865800" cy="461700"/>
          </a:xfrm>
          <a:prstGeom prst="rect">
            <a:avLst/>
          </a:prstGeom>
          <a:noFill/>
          <a:ln>
            <a:noFill/>
          </a:ln>
        </p:spPr>
        <p:txBody>
          <a:bodyPr spcFirstLastPara="1" wrap="square" lIns="91425" tIns="45700" rIns="91425" bIns="45700" anchor="t" anchorCtr="0">
            <a:spAutoFit/>
          </a:bodyPr>
          <a:lstStyle/>
          <a:p>
            <a:pPr algn="l"/>
            <a:r>
              <a:rPr lang="en-US" sz="2400" b="1" i="0" dirty="0" err="1">
                <a:solidFill>
                  <a:schemeClr val="bg1"/>
                </a:solidFill>
                <a:effectLst/>
                <a:latin typeface="+mn-lt"/>
              </a:rPr>
              <a:t>Cách</a:t>
            </a:r>
            <a:r>
              <a:rPr lang="en-US" sz="2400" b="1" i="0" dirty="0">
                <a:solidFill>
                  <a:schemeClr val="bg1"/>
                </a:solidFill>
                <a:effectLst/>
                <a:latin typeface="+mn-lt"/>
              </a:rPr>
              <a:t> </a:t>
            </a:r>
            <a:r>
              <a:rPr lang="en-US" sz="2400" b="1" i="0" dirty="0" err="1">
                <a:solidFill>
                  <a:schemeClr val="bg1"/>
                </a:solidFill>
                <a:effectLst/>
                <a:latin typeface="+mn-lt"/>
              </a:rPr>
              <a:t>tạo</a:t>
            </a:r>
            <a:r>
              <a:rPr lang="en-US" sz="2400" b="1" i="0" dirty="0">
                <a:solidFill>
                  <a:schemeClr val="bg1"/>
                </a:solidFill>
                <a:effectLst/>
                <a:latin typeface="+mn-lt"/>
              </a:rPr>
              <a:t> </a:t>
            </a:r>
            <a:r>
              <a:rPr lang="en-US" sz="2400" b="1" i="0" dirty="0" err="1">
                <a:solidFill>
                  <a:schemeClr val="bg1"/>
                </a:solidFill>
                <a:effectLst/>
                <a:latin typeface="+mn-lt"/>
              </a:rPr>
              <a:t>các</a:t>
            </a:r>
            <a:r>
              <a:rPr lang="en-US" sz="2400" b="1" i="0" dirty="0">
                <a:solidFill>
                  <a:schemeClr val="bg1"/>
                </a:solidFill>
                <a:effectLst/>
                <a:latin typeface="+mn-lt"/>
              </a:rPr>
              <a:t> </a:t>
            </a:r>
            <a:r>
              <a:rPr lang="en-US" sz="2400" b="1" i="0" dirty="0" err="1">
                <a:solidFill>
                  <a:schemeClr val="bg1"/>
                </a:solidFill>
                <a:effectLst/>
                <a:latin typeface="+mn-lt"/>
              </a:rPr>
              <a:t>khóa</a:t>
            </a:r>
            <a:r>
              <a:rPr lang="en-US" sz="2400" b="1" i="0" dirty="0">
                <a:solidFill>
                  <a:schemeClr val="bg1"/>
                </a:solidFill>
                <a:effectLst/>
                <a:latin typeface="+mn-lt"/>
              </a:rPr>
              <a:t> API </a:t>
            </a:r>
            <a:r>
              <a:rPr lang="en-US" sz="2400" b="1" i="0" dirty="0" err="1">
                <a:solidFill>
                  <a:schemeClr val="bg1"/>
                </a:solidFill>
                <a:effectLst/>
                <a:latin typeface="+mn-lt"/>
              </a:rPr>
              <a:t>trên</a:t>
            </a:r>
            <a:r>
              <a:rPr lang="en-US" sz="2400" b="1" i="0" dirty="0">
                <a:solidFill>
                  <a:schemeClr val="bg1"/>
                </a:solidFill>
                <a:effectLst/>
                <a:latin typeface="+mn-lt"/>
              </a:rPr>
              <a:t> </a:t>
            </a:r>
            <a:r>
              <a:rPr lang="en-US" sz="2400" b="1" i="0" dirty="0" err="1">
                <a:solidFill>
                  <a:schemeClr val="bg1"/>
                </a:solidFill>
                <a:effectLst/>
                <a:latin typeface="+mn-lt"/>
              </a:rPr>
              <a:t>Binance</a:t>
            </a:r>
            <a:endParaRPr lang="en-US" sz="2400" b="1" i="0" dirty="0">
              <a:solidFill>
                <a:schemeClr val="bg1"/>
              </a:solidFill>
              <a:effectLst/>
              <a:latin typeface="+mn-lt"/>
            </a:endParaRPr>
          </a:p>
        </p:txBody>
      </p:sp>
      <p:sp>
        <p:nvSpPr>
          <p:cNvPr id="101" name="Google Shape;101;p3"/>
          <p:cNvSpPr txBox="1"/>
          <p:nvPr/>
        </p:nvSpPr>
        <p:spPr>
          <a:xfrm>
            <a:off x="153727" y="818983"/>
            <a:ext cx="8044068" cy="5264317"/>
          </a:xfrm>
          <a:prstGeom prst="rect">
            <a:avLst/>
          </a:prstGeom>
          <a:noFill/>
          <a:ln>
            <a:noFill/>
          </a:ln>
        </p:spPr>
        <p:txBody>
          <a:bodyPr spcFirstLastPara="1" wrap="square" lIns="91425" tIns="91425" rIns="91425" bIns="91425" anchor="t" anchorCtr="0">
            <a:noAutofit/>
          </a:bodyPr>
          <a:lstStyle/>
          <a:p>
            <a:pPr algn="l"/>
            <a:r>
              <a:rPr lang="en-US" sz="2000" b="0" i="0" dirty="0">
                <a:solidFill>
                  <a:srgbClr val="1E2329"/>
                </a:solidFill>
                <a:effectLst/>
                <a:latin typeface="+mn-lt"/>
              </a:rPr>
              <a:t>4. </a:t>
            </a:r>
            <a:r>
              <a:rPr lang="en-US" sz="2000" b="0" i="0" dirty="0" err="1">
                <a:solidFill>
                  <a:srgbClr val="1E2329"/>
                </a:solidFill>
                <a:effectLst/>
                <a:latin typeface="+mn-lt"/>
              </a:rPr>
              <a:t>Nhập</a:t>
            </a:r>
            <a:r>
              <a:rPr lang="en-US" sz="2000" b="0" i="0" dirty="0">
                <a:solidFill>
                  <a:srgbClr val="1E2329"/>
                </a:solidFill>
                <a:effectLst/>
                <a:latin typeface="+mn-lt"/>
              </a:rPr>
              <a:t> </a:t>
            </a:r>
            <a:r>
              <a:rPr lang="en-US" sz="2000" b="0" i="0" dirty="0" err="1">
                <a:solidFill>
                  <a:srgbClr val="1E2329"/>
                </a:solidFill>
                <a:effectLst/>
                <a:latin typeface="+mn-lt"/>
              </a:rPr>
              <a:t>nhãn</a:t>
            </a:r>
            <a:r>
              <a:rPr lang="en-US" sz="2000" b="0" i="0" dirty="0">
                <a:solidFill>
                  <a:srgbClr val="1E2329"/>
                </a:solidFill>
                <a:effectLst/>
                <a:latin typeface="+mn-lt"/>
              </a:rPr>
              <a:t>/</a:t>
            </a:r>
            <a:r>
              <a:rPr lang="en-US" sz="2000" b="0" i="0" dirty="0" err="1">
                <a:solidFill>
                  <a:srgbClr val="1E2329"/>
                </a:solidFill>
                <a:effectLst/>
                <a:latin typeface="+mn-lt"/>
              </a:rPr>
              <a:t>tên</a:t>
            </a:r>
            <a:r>
              <a:rPr lang="en-US" sz="2000" b="0" i="0" dirty="0">
                <a:solidFill>
                  <a:srgbClr val="1E2329"/>
                </a:solidFill>
                <a:effectLst/>
                <a:latin typeface="+mn-lt"/>
              </a:rPr>
              <a:t> </a:t>
            </a:r>
            <a:r>
              <a:rPr lang="en-US" sz="2000" b="0" i="0" dirty="0" err="1">
                <a:solidFill>
                  <a:srgbClr val="1E2329"/>
                </a:solidFill>
                <a:effectLst/>
                <a:latin typeface="+mn-lt"/>
              </a:rPr>
              <a:t>cho</a:t>
            </a:r>
            <a:r>
              <a:rPr lang="en-US" sz="2000" b="0" i="0" dirty="0">
                <a:solidFill>
                  <a:srgbClr val="1E2329"/>
                </a:solidFill>
                <a:effectLst/>
                <a:latin typeface="+mn-lt"/>
              </a:rPr>
              <a:t> </a:t>
            </a:r>
            <a:r>
              <a:rPr lang="en-US" sz="2000" b="0" i="0" dirty="0" err="1">
                <a:solidFill>
                  <a:srgbClr val="1E2329"/>
                </a:solidFill>
                <a:effectLst/>
                <a:latin typeface="+mn-lt"/>
              </a:rPr>
              <a:t>khóa</a:t>
            </a:r>
            <a:r>
              <a:rPr lang="en-US" sz="2000" b="0" i="0" dirty="0">
                <a:solidFill>
                  <a:srgbClr val="1E2329"/>
                </a:solidFill>
                <a:effectLst/>
                <a:latin typeface="+mn-lt"/>
              </a:rPr>
              <a:t> API </a:t>
            </a:r>
            <a:r>
              <a:rPr lang="en-US" sz="2000" b="0" i="0" dirty="0" err="1">
                <a:solidFill>
                  <a:srgbClr val="1E2329"/>
                </a:solidFill>
                <a:effectLst/>
                <a:latin typeface="+mn-lt"/>
              </a:rPr>
              <a:t>của</a:t>
            </a:r>
            <a:r>
              <a:rPr lang="en-US" sz="2000" b="0" i="0" dirty="0">
                <a:solidFill>
                  <a:srgbClr val="1E2329"/>
                </a:solidFill>
                <a:effectLst/>
                <a:latin typeface="+mn-lt"/>
              </a:rPr>
              <a:t> </a:t>
            </a:r>
            <a:r>
              <a:rPr lang="en-US" sz="2000" b="0" i="0" dirty="0" err="1">
                <a:solidFill>
                  <a:srgbClr val="1E2329"/>
                </a:solidFill>
                <a:effectLst/>
                <a:latin typeface="+mn-lt"/>
              </a:rPr>
              <a:t>bạn</a:t>
            </a:r>
            <a:r>
              <a:rPr lang="en-US" sz="2000" b="0" i="0" dirty="0">
                <a:solidFill>
                  <a:srgbClr val="1E2329"/>
                </a:solidFill>
                <a:effectLst/>
                <a:latin typeface="+mn-lt"/>
              </a:rPr>
              <a:t>. </a:t>
            </a:r>
          </a:p>
        </p:txBody>
      </p:sp>
      <p:pic>
        <p:nvPicPr>
          <p:cNvPr id="3" name="Picture 2">
            <a:extLst>
              <a:ext uri="{FF2B5EF4-FFF2-40B4-BE49-F238E27FC236}">
                <a16:creationId xmlns:a16="http://schemas.microsoft.com/office/drawing/2014/main" id="{E25CD7D0-B999-E324-4465-E0143863C8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23282"/>
            <a:ext cx="9144000" cy="4660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1523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800" y="154525"/>
            <a:ext cx="6865800" cy="461700"/>
          </a:xfrm>
          <a:prstGeom prst="rect">
            <a:avLst/>
          </a:prstGeom>
          <a:noFill/>
          <a:ln>
            <a:noFill/>
          </a:ln>
        </p:spPr>
        <p:txBody>
          <a:bodyPr spcFirstLastPara="1" wrap="square" lIns="91425" tIns="45700" rIns="91425" bIns="45700" anchor="t" anchorCtr="0">
            <a:spAutoFit/>
          </a:bodyPr>
          <a:lstStyle/>
          <a:p>
            <a:pPr algn="l"/>
            <a:r>
              <a:rPr lang="en-US" sz="2400" b="1" i="0" dirty="0" err="1">
                <a:solidFill>
                  <a:schemeClr val="bg1"/>
                </a:solidFill>
                <a:effectLst/>
                <a:latin typeface="+mn-lt"/>
              </a:rPr>
              <a:t>Cách</a:t>
            </a:r>
            <a:r>
              <a:rPr lang="en-US" sz="2400" b="1" i="0" dirty="0">
                <a:solidFill>
                  <a:schemeClr val="bg1"/>
                </a:solidFill>
                <a:effectLst/>
                <a:latin typeface="+mn-lt"/>
              </a:rPr>
              <a:t> </a:t>
            </a:r>
            <a:r>
              <a:rPr lang="en-US" sz="2400" b="1" i="0" dirty="0" err="1">
                <a:solidFill>
                  <a:schemeClr val="bg1"/>
                </a:solidFill>
                <a:effectLst/>
                <a:latin typeface="+mn-lt"/>
              </a:rPr>
              <a:t>tạo</a:t>
            </a:r>
            <a:r>
              <a:rPr lang="en-US" sz="2400" b="1" i="0" dirty="0">
                <a:solidFill>
                  <a:schemeClr val="bg1"/>
                </a:solidFill>
                <a:effectLst/>
                <a:latin typeface="+mn-lt"/>
              </a:rPr>
              <a:t> </a:t>
            </a:r>
            <a:r>
              <a:rPr lang="en-US" sz="2400" b="1" i="0" dirty="0" err="1">
                <a:solidFill>
                  <a:schemeClr val="bg1"/>
                </a:solidFill>
                <a:effectLst/>
                <a:latin typeface="+mn-lt"/>
              </a:rPr>
              <a:t>các</a:t>
            </a:r>
            <a:r>
              <a:rPr lang="en-US" sz="2400" b="1" i="0" dirty="0">
                <a:solidFill>
                  <a:schemeClr val="bg1"/>
                </a:solidFill>
                <a:effectLst/>
                <a:latin typeface="+mn-lt"/>
              </a:rPr>
              <a:t> </a:t>
            </a:r>
            <a:r>
              <a:rPr lang="en-US" sz="2400" b="1" i="0" dirty="0" err="1">
                <a:solidFill>
                  <a:schemeClr val="bg1"/>
                </a:solidFill>
                <a:effectLst/>
                <a:latin typeface="+mn-lt"/>
              </a:rPr>
              <a:t>khóa</a:t>
            </a:r>
            <a:r>
              <a:rPr lang="en-US" sz="2400" b="1" i="0" dirty="0">
                <a:solidFill>
                  <a:schemeClr val="bg1"/>
                </a:solidFill>
                <a:effectLst/>
                <a:latin typeface="+mn-lt"/>
              </a:rPr>
              <a:t> API </a:t>
            </a:r>
            <a:r>
              <a:rPr lang="en-US" sz="2400" b="1" i="0" dirty="0" err="1">
                <a:solidFill>
                  <a:schemeClr val="bg1"/>
                </a:solidFill>
                <a:effectLst/>
                <a:latin typeface="+mn-lt"/>
              </a:rPr>
              <a:t>trên</a:t>
            </a:r>
            <a:r>
              <a:rPr lang="en-US" sz="2400" b="1" i="0" dirty="0">
                <a:solidFill>
                  <a:schemeClr val="bg1"/>
                </a:solidFill>
                <a:effectLst/>
                <a:latin typeface="+mn-lt"/>
              </a:rPr>
              <a:t> </a:t>
            </a:r>
            <a:r>
              <a:rPr lang="en-US" sz="2400" b="1" i="0" dirty="0" err="1">
                <a:solidFill>
                  <a:schemeClr val="bg1"/>
                </a:solidFill>
                <a:effectLst/>
                <a:latin typeface="+mn-lt"/>
              </a:rPr>
              <a:t>Binance</a:t>
            </a:r>
            <a:endParaRPr lang="en-US" sz="2400" b="1" i="0" dirty="0">
              <a:solidFill>
                <a:schemeClr val="bg1"/>
              </a:solidFill>
              <a:effectLst/>
              <a:latin typeface="+mn-lt"/>
            </a:endParaRPr>
          </a:p>
        </p:txBody>
      </p:sp>
      <p:sp>
        <p:nvSpPr>
          <p:cNvPr id="101" name="Google Shape;101;p3"/>
          <p:cNvSpPr txBox="1"/>
          <p:nvPr/>
        </p:nvSpPr>
        <p:spPr>
          <a:xfrm>
            <a:off x="153727" y="818983"/>
            <a:ext cx="8044068" cy="5264317"/>
          </a:xfrm>
          <a:prstGeom prst="rect">
            <a:avLst/>
          </a:prstGeom>
          <a:noFill/>
          <a:ln>
            <a:noFill/>
          </a:ln>
        </p:spPr>
        <p:txBody>
          <a:bodyPr spcFirstLastPara="1" wrap="square" lIns="91425" tIns="91425" rIns="91425" bIns="91425" anchor="t" anchorCtr="0">
            <a:noAutofit/>
          </a:bodyPr>
          <a:lstStyle/>
          <a:p>
            <a:pPr algn="l"/>
            <a:r>
              <a:rPr lang="en-US" sz="2000" b="0" i="0" dirty="0">
                <a:solidFill>
                  <a:srgbClr val="1E2329"/>
                </a:solidFill>
                <a:effectLst/>
                <a:latin typeface="+mn-lt"/>
              </a:rPr>
              <a:t>5. </a:t>
            </a:r>
            <a:r>
              <a:rPr lang="en-US" sz="2000" b="0" i="0" dirty="0" err="1">
                <a:solidFill>
                  <a:srgbClr val="1E2329"/>
                </a:solidFill>
                <a:effectLst/>
                <a:latin typeface="+mn-lt"/>
              </a:rPr>
              <a:t>Xác</a:t>
            </a:r>
            <a:r>
              <a:rPr lang="en-US" sz="2000" b="0" i="0" dirty="0">
                <a:solidFill>
                  <a:srgbClr val="1E2329"/>
                </a:solidFill>
                <a:effectLst/>
                <a:latin typeface="+mn-lt"/>
              </a:rPr>
              <a:t> </a:t>
            </a:r>
            <a:r>
              <a:rPr lang="en-US" sz="2000" b="0" i="0" dirty="0" err="1">
                <a:solidFill>
                  <a:srgbClr val="1E2329"/>
                </a:solidFill>
                <a:effectLst/>
                <a:latin typeface="+mn-lt"/>
              </a:rPr>
              <a:t>minh</a:t>
            </a:r>
            <a:r>
              <a:rPr lang="en-US" sz="2000" b="0" i="0" dirty="0">
                <a:solidFill>
                  <a:srgbClr val="1E2329"/>
                </a:solidFill>
                <a:effectLst/>
                <a:latin typeface="+mn-lt"/>
              </a:rPr>
              <a:t> </a:t>
            </a:r>
            <a:r>
              <a:rPr lang="en-US" sz="2000" b="0" i="0" dirty="0" err="1">
                <a:solidFill>
                  <a:srgbClr val="1E2329"/>
                </a:solidFill>
                <a:effectLst/>
                <a:latin typeface="+mn-lt"/>
              </a:rPr>
              <a:t>yêu</a:t>
            </a:r>
            <a:r>
              <a:rPr lang="en-US" sz="2000" b="0" i="0" dirty="0">
                <a:solidFill>
                  <a:srgbClr val="1E2329"/>
                </a:solidFill>
                <a:effectLst/>
                <a:latin typeface="+mn-lt"/>
              </a:rPr>
              <a:t> </a:t>
            </a:r>
            <a:r>
              <a:rPr lang="en-US" sz="2000" b="0" i="0" dirty="0" err="1">
                <a:solidFill>
                  <a:srgbClr val="1E2329"/>
                </a:solidFill>
                <a:effectLst/>
                <a:latin typeface="+mn-lt"/>
              </a:rPr>
              <a:t>cầu</a:t>
            </a:r>
            <a:r>
              <a:rPr lang="en-US" sz="2000" b="0" i="0" dirty="0">
                <a:solidFill>
                  <a:srgbClr val="1E2329"/>
                </a:solidFill>
                <a:effectLst/>
                <a:latin typeface="+mn-lt"/>
              </a:rPr>
              <a:t> </a:t>
            </a:r>
            <a:r>
              <a:rPr lang="en-US" sz="2000" b="0" i="0" dirty="0" err="1">
                <a:solidFill>
                  <a:srgbClr val="1E2329"/>
                </a:solidFill>
                <a:effectLst/>
                <a:latin typeface="+mn-lt"/>
              </a:rPr>
              <a:t>bằng</a:t>
            </a:r>
            <a:r>
              <a:rPr lang="en-US" sz="2000" b="0" i="0" dirty="0">
                <a:solidFill>
                  <a:srgbClr val="1E2329"/>
                </a:solidFill>
                <a:effectLst/>
                <a:latin typeface="+mn-lt"/>
              </a:rPr>
              <a:t> </a:t>
            </a:r>
            <a:r>
              <a:rPr lang="en-US" sz="2000" b="0" i="0" dirty="0" err="1">
                <a:solidFill>
                  <a:srgbClr val="1E2329"/>
                </a:solidFill>
                <a:effectLst/>
                <a:latin typeface="+mn-lt"/>
              </a:rPr>
              <a:t>các</a:t>
            </a:r>
            <a:r>
              <a:rPr lang="en-US" sz="2000" b="0" i="0" dirty="0">
                <a:solidFill>
                  <a:srgbClr val="1E2329"/>
                </a:solidFill>
                <a:effectLst/>
                <a:latin typeface="+mn-lt"/>
              </a:rPr>
              <a:t> </a:t>
            </a:r>
            <a:r>
              <a:rPr lang="en-US" sz="2000" b="0" i="0" dirty="0" err="1">
                <a:solidFill>
                  <a:srgbClr val="1E2329"/>
                </a:solidFill>
                <a:effectLst/>
                <a:latin typeface="+mn-lt"/>
              </a:rPr>
              <a:t>thiết</a:t>
            </a:r>
            <a:r>
              <a:rPr lang="en-US" sz="2000" b="0" i="0" dirty="0">
                <a:solidFill>
                  <a:srgbClr val="1E2329"/>
                </a:solidFill>
                <a:effectLst/>
                <a:latin typeface="+mn-lt"/>
              </a:rPr>
              <a:t> </a:t>
            </a:r>
            <a:r>
              <a:rPr lang="en-US" sz="2000" b="0" i="0" dirty="0" err="1">
                <a:solidFill>
                  <a:srgbClr val="1E2329"/>
                </a:solidFill>
                <a:effectLst/>
                <a:latin typeface="+mn-lt"/>
              </a:rPr>
              <a:t>bị</a:t>
            </a:r>
            <a:r>
              <a:rPr lang="en-US" sz="2000" b="0" i="0" dirty="0">
                <a:solidFill>
                  <a:srgbClr val="1E2329"/>
                </a:solidFill>
                <a:effectLst/>
                <a:latin typeface="+mn-lt"/>
              </a:rPr>
              <a:t> 2FA </a:t>
            </a:r>
            <a:r>
              <a:rPr lang="en-US" sz="2000" b="0" i="0" dirty="0" err="1">
                <a:solidFill>
                  <a:srgbClr val="1E2329"/>
                </a:solidFill>
                <a:effectLst/>
                <a:latin typeface="+mn-lt"/>
              </a:rPr>
              <a:t>của</a:t>
            </a:r>
            <a:r>
              <a:rPr lang="en-US" sz="2000" b="0" i="0" dirty="0">
                <a:solidFill>
                  <a:srgbClr val="1E2329"/>
                </a:solidFill>
                <a:effectLst/>
                <a:latin typeface="+mn-lt"/>
              </a:rPr>
              <a:t> </a:t>
            </a:r>
            <a:r>
              <a:rPr lang="en-US" sz="2000" b="0" i="0" dirty="0" err="1">
                <a:solidFill>
                  <a:srgbClr val="1E2329"/>
                </a:solidFill>
                <a:effectLst/>
                <a:latin typeface="+mn-lt"/>
              </a:rPr>
              <a:t>bạn</a:t>
            </a:r>
            <a:r>
              <a:rPr lang="en-US" sz="2000" b="0" i="0" dirty="0">
                <a:solidFill>
                  <a:srgbClr val="1E2329"/>
                </a:solidFill>
                <a:effectLst/>
                <a:latin typeface="+mn-lt"/>
              </a:rPr>
              <a:t>.</a:t>
            </a:r>
          </a:p>
        </p:txBody>
      </p:sp>
      <p:pic>
        <p:nvPicPr>
          <p:cNvPr id="2" name="Picture 2">
            <a:extLst>
              <a:ext uri="{FF2B5EF4-FFF2-40B4-BE49-F238E27FC236}">
                <a16:creationId xmlns:a16="http://schemas.microsoft.com/office/drawing/2014/main" id="{1E8793B5-63EE-3778-E4D1-A4CB8BBE28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265377"/>
            <a:ext cx="9144000" cy="4773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55297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800" y="154525"/>
            <a:ext cx="6865800" cy="461700"/>
          </a:xfrm>
          <a:prstGeom prst="rect">
            <a:avLst/>
          </a:prstGeom>
          <a:noFill/>
          <a:ln>
            <a:noFill/>
          </a:ln>
        </p:spPr>
        <p:txBody>
          <a:bodyPr spcFirstLastPara="1" wrap="square" lIns="91425" tIns="45700" rIns="91425" bIns="45700" anchor="t" anchorCtr="0">
            <a:spAutoFit/>
          </a:bodyPr>
          <a:lstStyle/>
          <a:p>
            <a:pPr algn="l"/>
            <a:r>
              <a:rPr lang="en-US" sz="2400" b="1" i="0" dirty="0" err="1">
                <a:solidFill>
                  <a:schemeClr val="bg1"/>
                </a:solidFill>
                <a:effectLst/>
                <a:latin typeface="+mn-lt"/>
              </a:rPr>
              <a:t>Cách</a:t>
            </a:r>
            <a:r>
              <a:rPr lang="en-US" sz="2400" b="1" i="0" dirty="0">
                <a:solidFill>
                  <a:schemeClr val="bg1"/>
                </a:solidFill>
                <a:effectLst/>
                <a:latin typeface="+mn-lt"/>
              </a:rPr>
              <a:t> </a:t>
            </a:r>
            <a:r>
              <a:rPr lang="en-US" sz="2400" b="1" i="0" dirty="0" err="1">
                <a:solidFill>
                  <a:schemeClr val="bg1"/>
                </a:solidFill>
                <a:effectLst/>
                <a:latin typeface="+mn-lt"/>
              </a:rPr>
              <a:t>tạo</a:t>
            </a:r>
            <a:r>
              <a:rPr lang="en-US" sz="2400" b="1" i="0" dirty="0">
                <a:solidFill>
                  <a:schemeClr val="bg1"/>
                </a:solidFill>
                <a:effectLst/>
                <a:latin typeface="+mn-lt"/>
              </a:rPr>
              <a:t> </a:t>
            </a:r>
            <a:r>
              <a:rPr lang="en-US" sz="2400" b="1" i="0" dirty="0" err="1">
                <a:solidFill>
                  <a:schemeClr val="bg1"/>
                </a:solidFill>
                <a:effectLst/>
                <a:latin typeface="+mn-lt"/>
              </a:rPr>
              <a:t>các</a:t>
            </a:r>
            <a:r>
              <a:rPr lang="en-US" sz="2400" b="1" i="0" dirty="0">
                <a:solidFill>
                  <a:schemeClr val="bg1"/>
                </a:solidFill>
                <a:effectLst/>
                <a:latin typeface="+mn-lt"/>
              </a:rPr>
              <a:t> </a:t>
            </a:r>
            <a:r>
              <a:rPr lang="en-US" sz="2400" b="1" i="0" dirty="0" err="1">
                <a:solidFill>
                  <a:schemeClr val="bg1"/>
                </a:solidFill>
                <a:effectLst/>
                <a:latin typeface="+mn-lt"/>
              </a:rPr>
              <a:t>khóa</a:t>
            </a:r>
            <a:r>
              <a:rPr lang="en-US" sz="2400" b="1" i="0" dirty="0">
                <a:solidFill>
                  <a:schemeClr val="bg1"/>
                </a:solidFill>
                <a:effectLst/>
                <a:latin typeface="+mn-lt"/>
              </a:rPr>
              <a:t> API </a:t>
            </a:r>
            <a:r>
              <a:rPr lang="en-US" sz="2400" b="1" i="0" dirty="0" err="1">
                <a:solidFill>
                  <a:schemeClr val="bg1"/>
                </a:solidFill>
                <a:effectLst/>
                <a:latin typeface="+mn-lt"/>
              </a:rPr>
              <a:t>trên</a:t>
            </a:r>
            <a:r>
              <a:rPr lang="en-US" sz="2400" b="1" i="0" dirty="0">
                <a:solidFill>
                  <a:schemeClr val="bg1"/>
                </a:solidFill>
                <a:effectLst/>
                <a:latin typeface="+mn-lt"/>
              </a:rPr>
              <a:t> </a:t>
            </a:r>
            <a:r>
              <a:rPr lang="en-US" sz="2400" b="1" i="0" dirty="0" err="1">
                <a:solidFill>
                  <a:schemeClr val="bg1"/>
                </a:solidFill>
                <a:effectLst/>
                <a:latin typeface="+mn-lt"/>
              </a:rPr>
              <a:t>Binance</a:t>
            </a:r>
            <a:endParaRPr lang="en-US" sz="2400" b="1" i="0" dirty="0">
              <a:solidFill>
                <a:schemeClr val="bg1"/>
              </a:solidFill>
              <a:effectLst/>
              <a:latin typeface="+mn-lt"/>
            </a:endParaRPr>
          </a:p>
        </p:txBody>
      </p:sp>
      <p:sp>
        <p:nvSpPr>
          <p:cNvPr id="101" name="Google Shape;101;p3"/>
          <p:cNvSpPr txBox="1"/>
          <p:nvPr/>
        </p:nvSpPr>
        <p:spPr>
          <a:xfrm>
            <a:off x="153727" y="818983"/>
            <a:ext cx="8044068" cy="5264317"/>
          </a:xfrm>
          <a:prstGeom prst="rect">
            <a:avLst/>
          </a:prstGeom>
          <a:noFill/>
          <a:ln>
            <a:noFill/>
          </a:ln>
        </p:spPr>
        <p:txBody>
          <a:bodyPr spcFirstLastPara="1" wrap="square" lIns="91425" tIns="91425" rIns="91425" bIns="91425" anchor="t" anchorCtr="0">
            <a:noAutofit/>
          </a:bodyPr>
          <a:lstStyle/>
          <a:p>
            <a:pPr algn="l"/>
            <a:r>
              <a:rPr lang="vi-VN" sz="2000" b="0" i="0" dirty="0">
                <a:solidFill>
                  <a:srgbClr val="1E2329"/>
                </a:solidFill>
                <a:effectLst/>
                <a:latin typeface="+mn-lt"/>
              </a:rPr>
              <a:t>6. Khóa API của bạn hiện đã được tạo. </a:t>
            </a:r>
            <a:endParaRPr lang="en-US" sz="2000" b="0" i="0" dirty="0">
              <a:solidFill>
                <a:srgbClr val="1E2329"/>
              </a:solidFill>
              <a:effectLst/>
              <a:latin typeface="+mn-lt"/>
            </a:endParaRPr>
          </a:p>
        </p:txBody>
      </p:sp>
      <p:pic>
        <p:nvPicPr>
          <p:cNvPr id="3" name="Picture 2">
            <a:extLst>
              <a:ext uri="{FF2B5EF4-FFF2-40B4-BE49-F238E27FC236}">
                <a16:creationId xmlns:a16="http://schemas.microsoft.com/office/drawing/2014/main" id="{632CD637-F6C4-1DE0-0DAF-DB3BF9AB2A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88110"/>
            <a:ext cx="9144000" cy="4750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29874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800" y="154525"/>
            <a:ext cx="6865800" cy="461700"/>
          </a:xfrm>
          <a:prstGeom prst="rect">
            <a:avLst/>
          </a:prstGeom>
          <a:noFill/>
          <a:ln>
            <a:noFill/>
          </a:ln>
        </p:spPr>
        <p:txBody>
          <a:bodyPr spcFirstLastPara="1" wrap="square" lIns="91425" tIns="45700" rIns="91425" bIns="45700" anchor="t" anchorCtr="0">
            <a:spAutoFit/>
          </a:bodyPr>
          <a:lstStyle/>
          <a:p>
            <a:pPr algn="l"/>
            <a:r>
              <a:rPr lang="en-US" sz="2400" b="1" i="0" dirty="0" err="1">
                <a:solidFill>
                  <a:schemeClr val="bg1"/>
                </a:solidFill>
                <a:effectLst/>
                <a:latin typeface="+mn-lt"/>
              </a:rPr>
              <a:t>Cách</a:t>
            </a:r>
            <a:r>
              <a:rPr lang="en-US" sz="2400" b="1" i="0" dirty="0">
                <a:solidFill>
                  <a:schemeClr val="bg1"/>
                </a:solidFill>
                <a:effectLst/>
                <a:latin typeface="+mn-lt"/>
              </a:rPr>
              <a:t> </a:t>
            </a:r>
            <a:r>
              <a:rPr lang="en-US" sz="2400" b="1" i="0" dirty="0" err="1">
                <a:solidFill>
                  <a:schemeClr val="bg1"/>
                </a:solidFill>
                <a:effectLst/>
                <a:latin typeface="+mn-lt"/>
              </a:rPr>
              <a:t>tạo</a:t>
            </a:r>
            <a:r>
              <a:rPr lang="en-US" sz="2400" b="1" i="0" dirty="0">
                <a:solidFill>
                  <a:schemeClr val="bg1"/>
                </a:solidFill>
                <a:effectLst/>
                <a:latin typeface="+mn-lt"/>
              </a:rPr>
              <a:t> </a:t>
            </a:r>
            <a:r>
              <a:rPr lang="en-US" sz="2400" b="1" i="0" dirty="0" err="1">
                <a:solidFill>
                  <a:schemeClr val="bg1"/>
                </a:solidFill>
                <a:effectLst/>
                <a:latin typeface="+mn-lt"/>
              </a:rPr>
              <a:t>các</a:t>
            </a:r>
            <a:r>
              <a:rPr lang="en-US" sz="2400" b="1" i="0" dirty="0">
                <a:solidFill>
                  <a:schemeClr val="bg1"/>
                </a:solidFill>
                <a:effectLst/>
                <a:latin typeface="+mn-lt"/>
              </a:rPr>
              <a:t> </a:t>
            </a:r>
            <a:r>
              <a:rPr lang="en-US" sz="2400" b="1" i="0" dirty="0" err="1">
                <a:solidFill>
                  <a:schemeClr val="bg1"/>
                </a:solidFill>
                <a:effectLst/>
                <a:latin typeface="+mn-lt"/>
              </a:rPr>
              <a:t>khóa</a:t>
            </a:r>
            <a:r>
              <a:rPr lang="en-US" sz="2400" b="1" i="0" dirty="0">
                <a:solidFill>
                  <a:schemeClr val="bg1"/>
                </a:solidFill>
                <a:effectLst/>
                <a:latin typeface="+mn-lt"/>
              </a:rPr>
              <a:t> API </a:t>
            </a:r>
            <a:r>
              <a:rPr lang="en-US" sz="2400" b="1" i="0" dirty="0" err="1">
                <a:solidFill>
                  <a:schemeClr val="bg1"/>
                </a:solidFill>
                <a:effectLst/>
                <a:latin typeface="+mn-lt"/>
              </a:rPr>
              <a:t>trên</a:t>
            </a:r>
            <a:r>
              <a:rPr lang="en-US" sz="2400" b="1" i="0" dirty="0">
                <a:solidFill>
                  <a:schemeClr val="bg1"/>
                </a:solidFill>
                <a:effectLst/>
                <a:latin typeface="+mn-lt"/>
              </a:rPr>
              <a:t> </a:t>
            </a:r>
            <a:r>
              <a:rPr lang="en-US" sz="2400" b="1" i="0" dirty="0" err="1">
                <a:solidFill>
                  <a:schemeClr val="bg1"/>
                </a:solidFill>
                <a:effectLst/>
                <a:latin typeface="+mn-lt"/>
              </a:rPr>
              <a:t>Binance</a:t>
            </a:r>
            <a:endParaRPr lang="en-US" sz="2400" b="1" i="0" dirty="0">
              <a:solidFill>
                <a:schemeClr val="bg1"/>
              </a:solidFill>
              <a:effectLst/>
              <a:latin typeface="+mn-lt"/>
            </a:endParaRPr>
          </a:p>
        </p:txBody>
      </p:sp>
      <p:sp>
        <p:nvSpPr>
          <p:cNvPr id="101" name="Google Shape;101;p3"/>
          <p:cNvSpPr txBox="1"/>
          <p:nvPr/>
        </p:nvSpPr>
        <p:spPr>
          <a:xfrm>
            <a:off x="153727" y="818983"/>
            <a:ext cx="8044068" cy="5264317"/>
          </a:xfrm>
          <a:prstGeom prst="rect">
            <a:avLst/>
          </a:prstGeom>
          <a:noFill/>
          <a:ln>
            <a:noFill/>
          </a:ln>
        </p:spPr>
        <p:txBody>
          <a:bodyPr spcFirstLastPara="1" wrap="square" lIns="91425" tIns="91425" rIns="91425" bIns="91425" anchor="t" anchorCtr="0">
            <a:noAutofit/>
          </a:bodyPr>
          <a:lstStyle/>
          <a:p>
            <a:pPr algn="l"/>
            <a:r>
              <a:rPr lang="vi-VN" sz="2000" b="1" i="0" dirty="0">
                <a:solidFill>
                  <a:srgbClr val="1E2329"/>
                </a:solidFill>
                <a:effectLst/>
                <a:latin typeface="+mn-lt"/>
              </a:rPr>
              <a:t>Không tiết lộ khóa API, khóa bí mật (HMAC) hoặc khóa riêng tư (RSA) của bạn cho bất kỳ ai để tránh thất thoát tài sản.</a:t>
            </a:r>
            <a:r>
              <a:rPr lang="vi-VN" sz="2000" b="0" i="0" dirty="0">
                <a:solidFill>
                  <a:srgbClr val="1E2329"/>
                </a:solidFill>
                <a:effectLst/>
                <a:latin typeface="+mn-lt"/>
              </a:rPr>
              <a:t> Nếu bạn quên khóa bí mật của mình, bạn sẽ cần xóa API và tạo một cái mới.</a:t>
            </a:r>
          </a:p>
          <a:p>
            <a:pPr algn="l"/>
            <a:r>
              <a:rPr lang="vi-VN" sz="2000" b="0" i="0" dirty="0">
                <a:solidFill>
                  <a:srgbClr val="1E2329"/>
                </a:solidFill>
                <a:effectLst/>
                <a:latin typeface="+mn-lt"/>
              </a:rPr>
              <a:t>Hãy lưu ý hạn chế quyền truy cập IP. Vì lý do bảo mật, bạn nên chọn </a:t>
            </a:r>
            <a:r>
              <a:rPr lang="vi-VN" sz="2000" b="1" i="0" dirty="0">
                <a:solidFill>
                  <a:srgbClr val="1E2329"/>
                </a:solidFill>
                <a:effectLst/>
                <a:latin typeface="+mn-lt"/>
              </a:rPr>
              <a:t>[Chỉ cấp quyền truy cập các IP đáng tin cậy] </a:t>
            </a:r>
            <a:r>
              <a:rPr lang="vi-VN" sz="2000" b="0" i="0" dirty="0">
                <a:solidFill>
                  <a:srgbClr val="1E2329"/>
                </a:solidFill>
                <a:effectLst/>
                <a:latin typeface="+mn-lt"/>
              </a:rPr>
              <a:t>.</a:t>
            </a:r>
          </a:p>
        </p:txBody>
      </p:sp>
      <p:pic>
        <p:nvPicPr>
          <p:cNvPr id="2" name="Picture 2">
            <a:extLst>
              <a:ext uri="{FF2B5EF4-FFF2-40B4-BE49-F238E27FC236}">
                <a16:creationId xmlns:a16="http://schemas.microsoft.com/office/drawing/2014/main" id="{B3FE3577-C91B-346A-58D9-E0C60FAF9F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528515"/>
            <a:ext cx="9144000" cy="3379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1573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800" y="154525"/>
            <a:ext cx="6865800" cy="461700"/>
          </a:xfrm>
          <a:prstGeom prst="rect">
            <a:avLst/>
          </a:prstGeom>
          <a:noFill/>
          <a:ln>
            <a:noFill/>
          </a:ln>
        </p:spPr>
        <p:txBody>
          <a:bodyPr spcFirstLastPara="1" wrap="square" lIns="91425" tIns="45700" rIns="91425" bIns="45700" anchor="t" anchorCtr="0">
            <a:spAutoFit/>
          </a:bodyPr>
          <a:lstStyle/>
          <a:p>
            <a:pPr algn="l"/>
            <a:r>
              <a:rPr lang="en-US" sz="2400" b="1" i="0" dirty="0" err="1">
                <a:solidFill>
                  <a:schemeClr val="bg1"/>
                </a:solidFill>
                <a:effectLst/>
                <a:latin typeface="+mn-lt"/>
              </a:rPr>
              <a:t>Cách</a:t>
            </a:r>
            <a:r>
              <a:rPr lang="en-US" sz="2400" b="1" i="0" dirty="0">
                <a:solidFill>
                  <a:schemeClr val="bg1"/>
                </a:solidFill>
                <a:effectLst/>
                <a:latin typeface="+mn-lt"/>
              </a:rPr>
              <a:t> </a:t>
            </a:r>
            <a:r>
              <a:rPr lang="en-US" sz="2400" b="1" i="0" dirty="0" err="1">
                <a:solidFill>
                  <a:schemeClr val="bg1"/>
                </a:solidFill>
                <a:effectLst/>
                <a:latin typeface="+mn-lt"/>
              </a:rPr>
              <a:t>tạo</a:t>
            </a:r>
            <a:r>
              <a:rPr lang="en-US" sz="2400" b="1" i="0" dirty="0">
                <a:solidFill>
                  <a:schemeClr val="bg1"/>
                </a:solidFill>
                <a:effectLst/>
                <a:latin typeface="+mn-lt"/>
              </a:rPr>
              <a:t> </a:t>
            </a:r>
            <a:r>
              <a:rPr lang="en-US" sz="2400" b="1" i="0" dirty="0" err="1">
                <a:solidFill>
                  <a:schemeClr val="bg1"/>
                </a:solidFill>
                <a:effectLst/>
                <a:latin typeface="+mn-lt"/>
              </a:rPr>
              <a:t>các</a:t>
            </a:r>
            <a:r>
              <a:rPr lang="en-US" sz="2400" b="1" i="0" dirty="0">
                <a:solidFill>
                  <a:schemeClr val="bg1"/>
                </a:solidFill>
                <a:effectLst/>
                <a:latin typeface="+mn-lt"/>
              </a:rPr>
              <a:t> </a:t>
            </a:r>
            <a:r>
              <a:rPr lang="en-US" sz="2400" b="1" i="0" dirty="0" err="1">
                <a:solidFill>
                  <a:schemeClr val="bg1"/>
                </a:solidFill>
                <a:effectLst/>
                <a:latin typeface="+mn-lt"/>
              </a:rPr>
              <a:t>khóa</a:t>
            </a:r>
            <a:r>
              <a:rPr lang="en-US" sz="2400" b="1" i="0" dirty="0">
                <a:solidFill>
                  <a:schemeClr val="bg1"/>
                </a:solidFill>
                <a:effectLst/>
                <a:latin typeface="+mn-lt"/>
              </a:rPr>
              <a:t> API </a:t>
            </a:r>
            <a:r>
              <a:rPr lang="en-US" sz="2400" b="1" i="0" dirty="0" err="1">
                <a:solidFill>
                  <a:schemeClr val="bg1"/>
                </a:solidFill>
                <a:effectLst/>
                <a:latin typeface="+mn-lt"/>
              </a:rPr>
              <a:t>trên</a:t>
            </a:r>
            <a:r>
              <a:rPr lang="en-US" sz="2400" b="1" i="0" dirty="0">
                <a:solidFill>
                  <a:schemeClr val="bg1"/>
                </a:solidFill>
                <a:effectLst/>
                <a:latin typeface="+mn-lt"/>
              </a:rPr>
              <a:t> </a:t>
            </a:r>
            <a:r>
              <a:rPr lang="en-US" sz="2400" b="1" i="0" dirty="0" err="1">
                <a:solidFill>
                  <a:schemeClr val="bg1"/>
                </a:solidFill>
                <a:effectLst/>
                <a:latin typeface="+mn-lt"/>
              </a:rPr>
              <a:t>Binance</a:t>
            </a:r>
            <a:endParaRPr lang="en-US" sz="2400" b="1" i="0" dirty="0">
              <a:solidFill>
                <a:schemeClr val="bg1"/>
              </a:solidFill>
              <a:effectLst/>
              <a:latin typeface="+mn-lt"/>
            </a:endParaRPr>
          </a:p>
        </p:txBody>
      </p:sp>
      <p:sp>
        <p:nvSpPr>
          <p:cNvPr id="101" name="Google Shape;101;p3"/>
          <p:cNvSpPr txBox="1"/>
          <p:nvPr/>
        </p:nvSpPr>
        <p:spPr>
          <a:xfrm>
            <a:off x="153727" y="818983"/>
            <a:ext cx="8044068" cy="5264317"/>
          </a:xfrm>
          <a:prstGeom prst="rect">
            <a:avLst/>
          </a:prstGeom>
          <a:noFill/>
          <a:ln>
            <a:noFill/>
          </a:ln>
        </p:spPr>
        <p:txBody>
          <a:bodyPr spcFirstLastPara="1" wrap="square" lIns="91425" tIns="91425" rIns="91425" bIns="91425" anchor="t" anchorCtr="0">
            <a:noAutofit/>
          </a:bodyPr>
          <a:lstStyle/>
          <a:p>
            <a:pPr algn="l"/>
            <a:r>
              <a:rPr lang="vi-VN" sz="2000" b="1" i="0" dirty="0">
                <a:solidFill>
                  <a:srgbClr val="1E2329"/>
                </a:solidFill>
                <a:effectLst/>
                <a:latin typeface="+mn-lt"/>
              </a:rPr>
              <a:t>Không tiết lộ khóa API, khóa bí mật (HMAC) hoặc khóa riêng tư (RSA) của bạn cho bất kỳ ai để tránh thất thoát tài sản.</a:t>
            </a:r>
            <a:r>
              <a:rPr lang="vi-VN" sz="2000" b="0" i="0" dirty="0">
                <a:solidFill>
                  <a:srgbClr val="1E2329"/>
                </a:solidFill>
                <a:effectLst/>
                <a:latin typeface="+mn-lt"/>
              </a:rPr>
              <a:t> Nếu bạn quên khóa bí mật của mình, bạn sẽ cần xóa API và tạo một cái mới.</a:t>
            </a:r>
          </a:p>
          <a:p>
            <a:pPr algn="l"/>
            <a:r>
              <a:rPr lang="vi-VN" sz="2000" b="0" i="0" dirty="0">
                <a:solidFill>
                  <a:srgbClr val="1E2329"/>
                </a:solidFill>
                <a:effectLst/>
                <a:latin typeface="+mn-lt"/>
              </a:rPr>
              <a:t>Hãy lưu ý hạn chế quyền truy cập IP. Vì lý do bảo mật, bạn nên chọn </a:t>
            </a:r>
            <a:r>
              <a:rPr lang="vi-VN" sz="2000" b="1" i="0" dirty="0">
                <a:solidFill>
                  <a:srgbClr val="1E2329"/>
                </a:solidFill>
                <a:effectLst/>
                <a:latin typeface="+mn-lt"/>
              </a:rPr>
              <a:t>[Chỉ cấp quyền truy cập các IP đáng tin cậy] </a:t>
            </a:r>
            <a:r>
              <a:rPr lang="vi-VN" sz="2000" b="0" i="0" dirty="0">
                <a:solidFill>
                  <a:srgbClr val="1E2329"/>
                </a:solidFill>
                <a:effectLst/>
                <a:latin typeface="+mn-lt"/>
              </a:rPr>
              <a:t>.</a:t>
            </a:r>
          </a:p>
          <a:p>
            <a:pPr algn="l"/>
            <a:endParaRPr lang="vi-VN" sz="2000" b="0" i="0" dirty="0">
              <a:solidFill>
                <a:srgbClr val="1E2329"/>
              </a:solidFill>
              <a:effectLst/>
              <a:latin typeface="+mn-lt"/>
            </a:endParaRPr>
          </a:p>
        </p:txBody>
      </p:sp>
      <p:pic>
        <p:nvPicPr>
          <p:cNvPr id="2" name="Picture 2">
            <a:extLst>
              <a:ext uri="{FF2B5EF4-FFF2-40B4-BE49-F238E27FC236}">
                <a16:creationId xmlns:a16="http://schemas.microsoft.com/office/drawing/2014/main" id="{B3FE3577-C91B-346A-58D9-E0C60FAF9F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528515"/>
            <a:ext cx="9144000" cy="3379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6170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800" y="154525"/>
            <a:ext cx="6865800" cy="461700"/>
          </a:xfrm>
          <a:prstGeom prst="rect">
            <a:avLst/>
          </a:prstGeom>
          <a:noFill/>
          <a:ln>
            <a:noFill/>
          </a:ln>
        </p:spPr>
        <p:txBody>
          <a:bodyPr spcFirstLastPara="1" wrap="square" lIns="91425" tIns="45700" rIns="91425" bIns="45700" anchor="t" anchorCtr="0">
            <a:spAutoFit/>
          </a:bodyPr>
          <a:lstStyle/>
          <a:p>
            <a:pPr algn="l"/>
            <a:r>
              <a:rPr lang="en-US" sz="2400" b="1" i="0" dirty="0" err="1">
                <a:solidFill>
                  <a:schemeClr val="bg1"/>
                </a:solidFill>
                <a:effectLst/>
                <a:latin typeface="+mn-lt"/>
              </a:rPr>
              <a:t>Cách</a:t>
            </a:r>
            <a:r>
              <a:rPr lang="en-US" sz="2400" b="1" i="0" dirty="0">
                <a:solidFill>
                  <a:schemeClr val="bg1"/>
                </a:solidFill>
                <a:effectLst/>
                <a:latin typeface="+mn-lt"/>
              </a:rPr>
              <a:t> </a:t>
            </a:r>
            <a:r>
              <a:rPr lang="en-US" sz="2400" b="1" i="0" dirty="0" err="1">
                <a:solidFill>
                  <a:schemeClr val="bg1"/>
                </a:solidFill>
                <a:effectLst/>
                <a:latin typeface="+mn-lt"/>
              </a:rPr>
              <a:t>tạo</a:t>
            </a:r>
            <a:r>
              <a:rPr lang="en-US" sz="2400" b="1" i="0" dirty="0">
                <a:solidFill>
                  <a:schemeClr val="bg1"/>
                </a:solidFill>
                <a:effectLst/>
                <a:latin typeface="+mn-lt"/>
              </a:rPr>
              <a:t> </a:t>
            </a:r>
            <a:r>
              <a:rPr lang="en-US" sz="2400" b="1" i="0" dirty="0" err="1">
                <a:solidFill>
                  <a:schemeClr val="bg1"/>
                </a:solidFill>
                <a:effectLst/>
                <a:latin typeface="+mn-lt"/>
              </a:rPr>
              <a:t>các</a:t>
            </a:r>
            <a:r>
              <a:rPr lang="en-US" sz="2400" b="1" i="0" dirty="0">
                <a:solidFill>
                  <a:schemeClr val="bg1"/>
                </a:solidFill>
                <a:effectLst/>
                <a:latin typeface="+mn-lt"/>
              </a:rPr>
              <a:t> </a:t>
            </a:r>
            <a:r>
              <a:rPr lang="en-US" sz="2400" b="1" i="0" dirty="0" err="1">
                <a:solidFill>
                  <a:schemeClr val="bg1"/>
                </a:solidFill>
                <a:effectLst/>
                <a:latin typeface="+mn-lt"/>
              </a:rPr>
              <a:t>khóa</a:t>
            </a:r>
            <a:r>
              <a:rPr lang="en-US" sz="2400" b="1" i="0" dirty="0">
                <a:solidFill>
                  <a:schemeClr val="bg1"/>
                </a:solidFill>
                <a:effectLst/>
                <a:latin typeface="+mn-lt"/>
              </a:rPr>
              <a:t> API </a:t>
            </a:r>
            <a:r>
              <a:rPr lang="en-US" sz="2400" b="1" i="0" dirty="0" err="1">
                <a:solidFill>
                  <a:schemeClr val="bg1"/>
                </a:solidFill>
                <a:effectLst/>
                <a:latin typeface="+mn-lt"/>
              </a:rPr>
              <a:t>trên</a:t>
            </a:r>
            <a:r>
              <a:rPr lang="en-US" sz="2400" b="1" i="0" dirty="0">
                <a:solidFill>
                  <a:schemeClr val="bg1"/>
                </a:solidFill>
                <a:effectLst/>
                <a:latin typeface="+mn-lt"/>
              </a:rPr>
              <a:t> </a:t>
            </a:r>
            <a:r>
              <a:rPr lang="en-US" sz="2400" b="1" i="0" dirty="0" err="1">
                <a:solidFill>
                  <a:schemeClr val="bg1"/>
                </a:solidFill>
                <a:effectLst/>
                <a:latin typeface="+mn-lt"/>
              </a:rPr>
              <a:t>Binance</a:t>
            </a:r>
            <a:endParaRPr lang="en-US" sz="2400" b="1" i="0" dirty="0">
              <a:solidFill>
                <a:schemeClr val="bg1"/>
              </a:solidFill>
              <a:effectLst/>
              <a:latin typeface="+mn-lt"/>
            </a:endParaRPr>
          </a:p>
        </p:txBody>
      </p:sp>
      <p:sp>
        <p:nvSpPr>
          <p:cNvPr id="101" name="Google Shape;101;p3"/>
          <p:cNvSpPr txBox="1"/>
          <p:nvPr/>
        </p:nvSpPr>
        <p:spPr>
          <a:xfrm>
            <a:off x="153727" y="818983"/>
            <a:ext cx="8044068" cy="5264317"/>
          </a:xfrm>
          <a:prstGeom prst="rect">
            <a:avLst/>
          </a:prstGeom>
          <a:noFill/>
          <a:ln>
            <a:noFill/>
          </a:ln>
        </p:spPr>
        <p:txBody>
          <a:bodyPr spcFirstLastPara="1" wrap="square" lIns="91425" tIns="91425" rIns="91425" bIns="91425" anchor="t" anchorCtr="0">
            <a:noAutofit/>
          </a:bodyPr>
          <a:lstStyle/>
          <a:p>
            <a:pPr algn="l"/>
            <a:r>
              <a:rPr lang="vi-VN" sz="2000" b="0" i="0" dirty="0">
                <a:solidFill>
                  <a:srgbClr val="1E2329"/>
                </a:solidFill>
                <a:effectLst/>
                <a:latin typeface="+mn-lt"/>
              </a:rPr>
              <a:t>Để duy trì tuân thủ các yêu cầu mới nhất của ngành, Binance đã cập nhật các dịch vụ API của mình. </a:t>
            </a:r>
          </a:p>
          <a:p>
            <a:pPr algn="l"/>
            <a:endParaRPr lang="vi-VN" sz="2000" dirty="0">
              <a:solidFill>
                <a:srgbClr val="1E2329"/>
              </a:solidFill>
              <a:latin typeface="+mn-lt"/>
            </a:endParaRPr>
          </a:p>
          <a:p>
            <a:pPr algn="l"/>
            <a:r>
              <a:rPr lang="vi-VN" sz="2000" b="1" i="0" dirty="0">
                <a:solidFill>
                  <a:srgbClr val="1E2329"/>
                </a:solidFill>
                <a:effectLst/>
                <a:latin typeface="+mn-lt"/>
              </a:rPr>
              <a:t>Có hiệu lực từ 10:00 ngày 09/08/2021 (Giờ Việt Nam), chỉ những người dùng đã hoàn tất </a:t>
            </a:r>
            <a:r>
              <a:rPr lang="vi-VN" sz="2000" b="1" i="0" u="none" strike="noStrike" dirty="0">
                <a:solidFill>
                  <a:srgbClr val="C99400"/>
                </a:solidFill>
                <a:effectLst/>
                <a:latin typeface="+mn-lt"/>
                <a:hlinkClick r:id="rId4"/>
              </a:rPr>
              <a:t>[Đã xác minh Plus]</a:t>
            </a:r>
            <a:r>
              <a:rPr lang="vi-VN" sz="2000" b="1" i="0" dirty="0">
                <a:solidFill>
                  <a:srgbClr val="1E2329"/>
                </a:solidFill>
                <a:effectLst/>
                <a:latin typeface="+mn-lt"/>
              </a:rPr>
              <a:t> mới có thể tạo các khóa API mới. Binance đã hủy kích hoạt những khóa API hiện có được tạo bởi các tài khoản chỉ hoàn tất xác minh [Xác minh] sau 07:00 ngày 23/08/2021 (Giờ Việt Nam).</a:t>
            </a:r>
            <a:r>
              <a:rPr lang="vi-VN" sz="2000" b="0" i="0" dirty="0">
                <a:solidFill>
                  <a:srgbClr val="1E2329"/>
                </a:solidFill>
                <a:effectLst/>
                <a:latin typeface="+mn-lt"/>
              </a:rPr>
              <a:t> </a:t>
            </a:r>
          </a:p>
          <a:p>
            <a:pPr algn="l"/>
            <a:endParaRPr lang="vi-VN" sz="2000" dirty="0">
              <a:solidFill>
                <a:srgbClr val="1E2329"/>
              </a:solidFill>
              <a:latin typeface="+mn-lt"/>
            </a:endParaRPr>
          </a:p>
          <a:p>
            <a:pPr algn="l"/>
            <a:r>
              <a:rPr lang="vi-VN" sz="2000" b="0" i="0" dirty="0">
                <a:solidFill>
                  <a:srgbClr val="1E2329"/>
                </a:solidFill>
                <a:effectLst/>
                <a:latin typeface="+mn-lt"/>
              </a:rPr>
              <a:t>Để biết thêm thông tin, vui lòng xem </a:t>
            </a:r>
            <a:r>
              <a:rPr lang="vi-VN" sz="2000" b="0" i="0" u="none" strike="noStrike" dirty="0">
                <a:solidFill>
                  <a:srgbClr val="C99400"/>
                </a:solidFill>
                <a:effectLst/>
                <a:latin typeface="+mn-lt"/>
                <a:hlinkClick r:id="rId5"/>
              </a:rPr>
              <a:t>thông báo</a:t>
            </a:r>
            <a:r>
              <a:rPr lang="vi-VN" sz="2000" b="0" i="0" dirty="0">
                <a:solidFill>
                  <a:srgbClr val="1E2329"/>
                </a:solidFill>
                <a:effectLst/>
                <a:latin typeface="+mn-lt"/>
              </a:rPr>
              <a:t> này.</a:t>
            </a:r>
          </a:p>
          <a:p>
            <a:pPr algn="l"/>
            <a:endParaRPr lang="vi-VN" sz="2000" b="0" i="0" dirty="0">
              <a:solidFill>
                <a:srgbClr val="1E2329"/>
              </a:solidFill>
              <a:effectLst/>
              <a:latin typeface="+mn-lt"/>
            </a:endParaRPr>
          </a:p>
          <a:p>
            <a:pPr algn="l"/>
            <a:r>
              <a:rPr lang="vi-VN" sz="2000" b="1" i="0" dirty="0">
                <a:solidFill>
                  <a:srgbClr val="1E2329"/>
                </a:solidFill>
                <a:effectLst/>
                <a:latin typeface="+mn-lt"/>
              </a:rPr>
              <a:t>Có hiệu lực từ 07:00 ngày 30/01/2023 (Giờ Việt Nam), quyền của khóa API do hệ thống tạo chỉ có thể được đặt thành [Cho phép đọc] nếu IP của bạn không bị hạn chế.</a:t>
            </a:r>
            <a:endParaRPr lang="vi-VN" sz="2000" b="0" i="0" dirty="0">
              <a:solidFill>
                <a:srgbClr val="1E2329"/>
              </a:solidFill>
              <a:effectLst/>
              <a:latin typeface="+mn-lt"/>
            </a:endParaRPr>
          </a:p>
        </p:txBody>
      </p:sp>
    </p:spTree>
    <p:extLst>
      <p:ext uri="{BB962C8B-B14F-4D97-AF65-F5344CB8AC3E}">
        <p14:creationId xmlns:p14="http://schemas.microsoft.com/office/powerpoint/2010/main" val="9789487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2"/>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10034</TotalTime>
  <Words>8722</Words>
  <Application>Microsoft Macintosh PowerPoint</Application>
  <PresentationFormat>On-screen Show (4:3)</PresentationFormat>
  <Paragraphs>419</Paragraphs>
  <Slides>99</Slides>
  <Notes>99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99</vt:i4>
      </vt:variant>
    </vt:vector>
  </HeadingPairs>
  <TitlesOfParts>
    <vt:vector size="104" baseType="lpstr">
      <vt:lpstr>Arial</vt:lpstr>
      <vt:lpstr>BinancePlex</vt:lpstr>
      <vt:lpstr>Open Sans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Huy</dc:creator>
  <cp:lastModifiedBy>Huynh Van Nam</cp:lastModifiedBy>
  <cp:revision>13</cp:revision>
  <dcterms:created xsi:type="dcterms:W3CDTF">2021-10-18T16:01:56Z</dcterms:created>
  <dcterms:modified xsi:type="dcterms:W3CDTF">2023-11-03T11:39:44Z</dcterms:modified>
</cp:coreProperties>
</file>